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  <p:sldId id="267" r:id="rId9"/>
    <p:sldId id="266" r:id="rId10"/>
    <p:sldId id="265" r:id="rId11"/>
    <p:sldId id="269" r:id="rId12"/>
    <p:sldId id="263" r:id="rId13"/>
    <p:sldId id="264" r:id="rId14"/>
    <p:sldId id="270" r:id="rId15"/>
    <p:sldId id="271" r:id="rId16"/>
    <p:sldId id="272" r:id="rId17"/>
    <p:sldId id="273" r:id="rId18"/>
    <p:sldId id="275" r:id="rId19"/>
    <p:sldId id="282" r:id="rId20"/>
    <p:sldId id="276" r:id="rId21"/>
    <p:sldId id="277" r:id="rId22"/>
    <p:sldId id="283" r:id="rId23"/>
    <p:sldId id="284" r:id="rId24"/>
    <p:sldId id="281" r:id="rId25"/>
    <p:sldId id="280" r:id="rId26"/>
    <p:sldId id="279" r:id="rId27"/>
    <p:sldId id="278" r:id="rId2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404" autoAdjust="0"/>
    <p:restoredTop sz="94660"/>
  </p:normalViewPr>
  <p:slideViewPr>
    <p:cSldViewPr>
      <p:cViewPr>
        <p:scale>
          <a:sx n="75" d="100"/>
          <a:sy n="75" d="100"/>
        </p:scale>
        <p:origin x="-1215" y="-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008C9A-B8F5-4795-8C0D-B3F37C4D5A8E}" type="datetimeFigureOut">
              <a:rPr lang="pt-PT" smtClean="0"/>
              <a:t>25-11-2015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417014-5103-444C-8CD4-EF17762553D1}" type="slidenum">
              <a:rPr lang="pt-PT" smtClean="0"/>
              <a:t>‹nº›</a:t>
            </a:fld>
            <a:endParaRPr lang="pt-PT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u.runningheroes.com/blog/the-secret-to-training-success/" TargetMode="External"/><Relationship Id="rId2" Type="http://schemas.openxmlformats.org/officeDocument/2006/relationships/hyperlink" Target="http://slideplayer.com.br/slide/124224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einodeforca.wordpress.com/2015/02/09/supercompensacao/" TargetMode="External"/><Relationship Id="rId5" Type="http://schemas.openxmlformats.org/officeDocument/2006/relationships/hyperlink" Target="http://www.maismusculacao.net/e-melhor-voce-treinar-por-20-minutos-por-dia-do-que-perder-os-treinos/" TargetMode="External"/><Relationship Id="rId4" Type="http://schemas.openxmlformats.org/officeDocument/2006/relationships/hyperlink" Target="http://gamedaystrength.blogspot.pt/2012/10/post-32-most-important-shape-in-training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Aptidão física e saúde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10º ano – 1º</a:t>
            </a: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Carga de treino e seus efeitos</a:t>
            </a:r>
            <a:endParaRPr lang="pt-P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dirty="0" smtClean="0"/>
              <a:t>É pela utilização de cargas de treino </a:t>
            </a: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progressivamente superiores </a:t>
            </a:r>
            <a:r>
              <a:rPr lang="pt-PT" dirty="0" smtClean="0"/>
              <a:t>que se devem trabalhar as várias capacidades motoras, incrementando desta forma o aumento dos níveis de aptidão física.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accent6">
                    <a:lumMod val="75000"/>
                  </a:schemeClr>
                </a:solidFill>
              </a:rPr>
              <a:t>No treino – provoca-se propositadamente a dificuldade e repete-se  </a:t>
            </a:r>
          </a:p>
          <a:p>
            <a:r>
              <a:rPr lang="pt-PT" dirty="0"/>
              <a:t>quando o indivíduo já não sentir dificuldade já não se 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adapta</a:t>
            </a:r>
          </a:p>
          <a:p>
            <a:r>
              <a:rPr lang="pt-PT" dirty="0"/>
              <a:t>Para continuar a melhorar é necessário aumentar a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 carga </a:t>
            </a:r>
            <a:r>
              <a:rPr lang="pt-PT" dirty="0"/>
              <a:t>(dificuldade</a:t>
            </a:r>
            <a:r>
              <a:rPr lang="pt-PT" dirty="0" smtClean="0"/>
              <a:t>). </a:t>
            </a:r>
            <a:endParaRPr lang="pt-PT" dirty="0"/>
          </a:p>
          <a:p>
            <a:r>
              <a:rPr lang="pt-PT" dirty="0"/>
              <a:t>O indivíduo volta a sentir dificuldade e volta a ter de se 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adaptar</a:t>
            </a:r>
            <a:r>
              <a:rPr lang="pt-PT" dirty="0"/>
              <a:t> (melhorar</a:t>
            </a:r>
            <a:r>
              <a:rPr lang="pt-PT" dirty="0" smtClean="0"/>
              <a:t>).</a:t>
            </a:r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36F24"/>
                </a:solidFill>
                <a:latin typeface="Arial" charset="0"/>
              </a:rPr>
              <a:t>Sinais físicos – normais e desejados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PT" b="1" dirty="0" smtClean="0"/>
              <a:t>O exercício físico provoca alguns sinais visíveis no nosso corpo</a:t>
            </a:r>
            <a:r>
              <a:rPr lang="pt-PT" dirty="0" smtClean="0"/>
              <a:t>:</a:t>
            </a:r>
          </a:p>
          <a:p>
            <a:pPr algn="just">
              <a:buNone/>
            </a:pPr>
            <a:r>
              <a:rPr lang="pt-PT" dirty="0" smtClean="0"/>
              <a:t>• aumento da frequência cardíaca;</a:t>
            </a:r>
          </a:p>
          <a:p>
            <a:pPr algn="just">
              <a:buNone/>
            </a:pPr>
            <a:r>
              <a:rPr lang="pt-PT" dirty="0" smtClean="0"/>
              <a:t>• aumento da frequência respiratória;</a:t>
            </a:r>
          </a:p>
          <a:p>
            <a:pPr algn="just">
              <a:buNone/>
            </a:pPr>
            <a:r>
              <a:rPr lang="pt-PT" dirty="0" smtClean="0"/>
              <a:t>• aumento da temperatura corporal;</a:t>
            </a:r>
          </a:p>
          <a:p>
            <a:pPr algn="just">
              <a:buNone/>
            </a:pPr>
            <a:r>
              <a:rPr lang="pt-PT" dirty="0" smtClean="0"/>
              <a:t>• aumento de transpiração;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36F24"/>
                </a:solidFill>
                <a:latin typeface="Arial" charset="0"/>
              </a:rPr>
              <a:t>Sinais de alarme - indesejados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PT" b="1" dirty="0" smtClean="0"/>
              <a:t>Ao sentir-se algum dos sinais a seguir mencionados, deve-se diminuir ou mesmo</a:t>
            </a:r>
          </a:p>
          <a:p>
            <a:pPr algn="just">
              <a:buNone/>
            </a:pPr>
            <a:r>
              <a:rPr lang="pt-PT" b="1" dirty="0" smtClean="0"/>
              <a:t>parar o exercício:</a:t>
            </a:r>
          </a:p>
          <a:p>
            <a:pPr algn="just">
              <a:buNone/>
            </a:pPr>
            <a:r>
              <a:rPr lang="pt-PT" dirty="0" smtClean="0"/>
              <a:t>• dificuldade em controlar a respiração;</a:t>
            </a:r>
          </a:p>
          <a:p>
            <a:pPr algn="just">
              <a:buNone/>
            </a:pPr>
            <a:r>
              <a:rPr lang="pt-PT" dirty="0" smtClean="0"/>
              <a:t>• batimento cardíaco muito acelerado;</a:t>
            </a:r>
          </a:p>
          <a:p>
            <a:pPr algn="just">
              <a:buNone/>
            </a:pPr>
            <a:r>
              <a:rPr lang="pt-PT" dirty="0" smtClean="0"/>
              <a:t>• transpiração anormal;</a:t>
            </a:r>
          </a:p>
          <a:p>
            <a:pPr algn="just">
              <a:buNone/>
            </a:pPr>
            <a:r>
              <a:rPr lang="pt-PT" dirty="0" smtClean="0"/>
              <a:t>• cãibras ou outro tipo de dor</a:t>
            </a:r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Como saber se o treino está a fazer efeito?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63652" y="2904250"/>
            <a:ext cx="3416696" cy="15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Como saber se o treino está a fazer efeito?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PT" sz="2000" b="1" dirty="0" smtClean="0"/>
              <a:t>O exercício físico provoca alguns sinais visíveis no nosso corpo</a:t>
            </a:r>
            <a:r>
              <a:rPr lang="pt-PT" sz="2000" dirty="0" smtClean="0"/>
              <a:t>:</a:t>
            </a:r>
          </a:p>
          <a:p>
            <a:pPr algn="ctr">
              <a:buNone/>
            </a:pPr>
            <a:r>
              <a:rPr lang="pt-PT" sz="2000" dirty="0" smtClean="0"/>
              <a:t>• aumento da frequência cardíaca;</a:t>
            </a:r>
          </a:p>
          <a:p>
            <a:pPr algn="ctr">
              <a:buNone/>
            </a:pPr>
            <a:r>
              <a:rPr lang="pt-PT" sz="2000" dirty="0" smtClean="0"/>
              <a:t>• aumento da frequência respiratória;</a:t>
            </a:r>
          </a:p>
          <a:p>
            <a:pPr algn="ctr">
              <a:buNone/>
            </a:pPr>
            <a:r>
              <a:rPr lang="pt-PT" sz="2000" dirty="0" smtClean="0"/>
              <a:t>• aumento da temperatura corporal;</a:t>
            </a:r>
          </a:p>
          <a:p>
            <a:pPr algn="ctr">
              <a:buNone/>
            </a:pPr>
            <a:r>
              <a:rPr lang="pt-PT" sz="2000" dirty="0" smtClean="0"/>
              <a:t>• aumento de transpiração;</a:t>
            </a:r>
          </a:p>
          <a:p>
            <a:r>
              <a:rPr lang="pt-PT" sz="2800" dirty="0" smtClean="0"/>
              <a:t>O treino </a:t>
            </a:r>
            <a:r>
              <a:rPr lang="pt-PT" sz="2800" dirty="0" smtClean="0">
                <a:solidFill>
                  <a:schemeClr val="accent6">
                    <a:lumMod val="75000"/>
                  </a:schemeClr>
                </a:solidFill>
              </a:rPr>
              <a:t>tem de provocar fadiga e desconforto </a:t>
            </a:r>
            <a:r>
              <a:rPr lang="pt-PT" sz="2800" dirty="0" smtClean="0"/>
              <a:t>(sem exagero, pelo menos a nível escolar).</a:t>
            </a:r>
          </a:p>
          <a:p>
            <a:r>
              <a:rPr lang="pt-PT" sz="2800" dirty="0" smtClean="0"/>
              <a:t>Ao fim de algum tempo de treino </a:t>
            </a:r>
            <a:r>
              <a:rPr lang="pt-PT" sz="2800" dirty="0" smtClean="0">
                <a:solidFill>
                  <a:schemeClr val="accent6">
                    <a:lumMod val="75000"/>
                  </a:schemeClr>
                </a:solidFill>
              </a:rPr>
              <a:t>de nível parecido</a:t>
            </a:r>
            <a:r>
              <a:rPr lang="pt-PT" sz="2800" dirty="0" smtClean="0"/>
              <a:t> a fadiga e desconforto devem diminuir bastante.</a:t>
            </a:r>
          </a:p>
          <a:p>
            <a:r>
              <a:rPr lang="pt-PT" sz="2800" dirty="0" smtClean="0"/>
              <a:t>Quando o treino já quase não provocar fadiga a carga deve ser aumentada.</a:t>
            </a:r>
          </a:p>
          <a:p>
            <a:r>
              <a:rPr lang="pt-PT" sz="2800" dirty="0" smtClean="0"/>
              <a:t>O novo nível de treino deve voltar a provocar fadiga e desconforto.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Neste caso o indivíduo não melhorou mais</a:t>
            </a:r>
            <a:endParaRPr lang="pt-PT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300" y="1412776"/>
            <a:ext cx="7124084" cy="326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95536" y="501317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Em 3 atingiu o seu melhor – como não voltou a treinar ou a carga foi pequena, a sua capacidade voltou a diminuir aproximando-se do nível inicial.</a:t>
            </a:r>
          </a:p>
          <a:p>
            <a:r>
              <a:rPr lang="pt-PT" dirty="0" smtClean="0"/>
              <a:t>Portanto neste gráfico supõe-se que a carga foi sempre a mesma ao longo do tempo.</a:t>
            </a:r>
          </a:p>
          <a:p>
            <a:endParaRPr lang="pt-PT" dirty="0"/>
          </a:p>
        </p:txBody>
      </p:sp>
      <p:sp>
        <p:nvSpPr>
          <p:cNvPr id="7" name="Seta para baixo 6"/>
          <p:cNvSpPr/>
          <p:nvPr/>
        </p:nvSpPr>
        <p:spPr>
          <a:xfrm>
            <a:off x="4499992" y="2420888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Como saber se o treino está a fazer efeito?</a:t>
            </a:r>
            <a:endParaRPr lang="pt-PT" dirty="0"/>
          </a:p>
        </p:txBody>
      </p:sp>
      <p:pic>
        <p:nvPicPr>
          <p:cNvPr id="4" name="Marcador de Posição de Conteúdo 3" descr="Curva-de-supercompensaçã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8673" y="1219200"/>
            <a:ext cx="6986653" cy="49371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endParaRPr lang="pt-PT" dirty="0"/>
          </a:p>
        </p:txBody>
      </p:sp>
      <p:pic>
        <p:nvPicPr>
          <p:cNvPr id="4" name="Marcador de Posição de Conteúdo 3" descr="Curva-de-supercompensação-Adaptação-Positiv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8673" y="1219200"/>
            <a:ext cx="6986653" cy="4937125"/>
          </a:xfrm>
        </p:spPr>
      </p:pic>
      <p:sp>
        <p:nvSpPr>
          <p:cNvPr id="5" name="CaixaDeTexto 4"/>
          <p:cNvSpPr txBox="1"/>
          <p:nvPr/>
        </p:nvSpPr>
        <p:spPr>
          <a:xfrm>
            <a:off x="899592" y="177281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A carga deve ir aumentando ao longo do período de treino</a:t>
            </a:r>
          </a:p>
          <a:p>
            <a:pPr algn="ctr"/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PRINCÍPIO DA SOBRECARGA OU DA PROGRESSÃO</a:t>
            </a:r>
            <a:endParaRPr lang="pt-P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endParaRPr lang="pt-PT" dirty="0"/>
          </a:p>
        </p:txBody>
      </p:sp>
      <p:pic>
        <p:nvPicPr>
          <p:cNvPr id="7" name="Marcador de Posição de Conteúdo 6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95996" y="3006119"/>
            <a:ext cx="2552007" cy="1363287"/>
          </a:xfrm>
        </p:spPr>
      </p:pic>
      <p:sp>
        <p:nvSpPr>
          <p:cNvPr id="5" name="CaixaDeTexto 4"/>
          <p:cNvSpPr txBox="1"/>
          <p:nvPr/>
        </p:nvSpPr>
        <p:spPr>
          <a:xfrm>
            <a:off x="899592" y="1772816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A carga deve ir aumentando ao longo do período de treino</a:t>
            </a:r>
          </a:p>
          <a:p>
            <a:pPr algn="ctr"/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PRINCÍPIO DA SOBRECARGA OU DA PROGRESSÃO</a:t>
            </a:r>
          </a:p>
          <a:p>
            <a:pPr algn="ctr"/>
            <a:r>
              <a:rPr lang="pt-PT" sz="2000" dirty="0" smtClean="0"/>
              <a:t>Desta forma a tua performance/capacidades também aumentam</a:t>
            </a:r>
            <a:endParaRPr lang="pt-P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Aptidão física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Aptidão física </a:t>
            </a:r>
            <a:r>
              <a:rPr lang="pt-PT" dirty="0" smtClean="0"/>
              <a:t>– A OMS define-a como a capacidade para realizar trabalho muscular </a:t>
            </a:r>
            <a:br>
              <a:rPr lang="pt-PT" dirty="0" smtClean="0"/>
            </a:br>
            <a:r>
              <a:rPr lang="pt-PT" dirty="0" smtClean="0"/>
              <a:t>de forma satisfatória. </a:t>
            </a:r>
          </a:p>
          <a:p>
            <a:pPr algn="just">
              <a:buNone/>
            </a:pPr>
            <a:r>
              <a:rPr lang="pt-PT" dirty="0" smtClean="0"/>
              <a:t>• relaciona-se com o rendimento de todas as tarefas diárias realizadas;</a:t>
            </a:r>
          </a:p>
          <a:p>
            <a:pPr algn="just">
              <a:buNone/>
            </a:pPr>
            <a:r>
              <a:rPr lang="pt-PT" dirty="0" smtClean="0"/>
              <a:t>• envolve os domínios das aptidões físicas, psicomotoras, percetivas e cognitivas;</a:t>
            </a:r>
          </a:p>
          <a:p>
            <a:pPr algn="just">
              <a:buNone/>
            </a:pPr>
            <a:r>
              <a:rPr lang="pt-PT" dirty="0" smtClean="0"/>
              <a:t>• é um todo que deve ser trabalhado nos seus diversos domínios;</a:t>
            </a:r>
          </a:p>
          <a:p>
            <a:pPr algn="just">
              <a:buNone/>
            </a:pPr>
            <a:r>
              <a:rPr lang="pt-PT" dirty="0" smtClean="0"/>
              <a:t>• está diretamente relacionada com a promoção e manutenção da saúde.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endParaRPr lang="pt-PT" dirty="0"/>
          </a:p>
        </p:txBody>
      </p:sp>
      <p:pic>
        <p:nvPicPr>
          <p:cNvPr id="4" name="Marcador de Posição de Conteúdo 3" descr="Curva-de-supercompensação-Adaptação-Negativ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8673" y="1219200"/>
            <a:ext cx="6986653" cy="4937125"/>
          </a:xfrm>
        </p:spPr>
      </p:pic>
      <p:sp>
        <p:nvSpPr>
          <p:cNvPr id="5" name="CaixaDeTexto 4"/>
          <p:cNvSpPr txBox="1"/>
          <p:nvPr/>
        </p:nvSpPr>
        <p:spPr>
          <a:xfrm>
            <a:off x="683568" y="1340768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Se a carga diminuir o efeito do treino perde-se  - a adaptação perde-se por parecer desnecessária ao organismo –</a:t>
            </a:r>
          </a:p>
          <a:p>
            <a:r>
              <a:rPr lang="pt-PT" sz="2000" dirty="0" smtClean="0"/>
              <a:t> 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NÃO SURGE A SUPERCOMPENSAÇÃO</a:t>
            </a:r>
            <a:endParaRPr lang="pt-P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Outros princípios do treino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352928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endParaRPr lang="pt-PT" dirty="0"/>
          </a:p>
        </p:txBody>
      </p:sp>
      <p:pic>
        <p:nvPicPr>
          <p:cNvPr id="4" name="Marcador de Posição de Conteúdo 3" descr="the-super-compensation-cur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1272" y="2440853"/>
            <a:ext cx="7481455" cy="2493818"/>
          </a:xfrm>
        </p:spPr>
      </p:pic>
      <p:sp>
        <p:nvSpPr>
          <p:cNvPr id="5" name="CaixaDeTexto 4"/>
          <p:cNvSpPr txBox="1"/>
          <p:nvPr/>
        </p:nvSpPr>
        <p:spPr>
          <a:xfrm>
            <a:off x="1259632" y="1412776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PRINCÍPIO DA CONTINUIDADE</a:t>
            </a:r>
          </a:p>
          <a:p>
            <a:r>
              <a:rPr lang="pt-PT" b="1" dirty="0" smtClean="0"/>
              <a:t>O novo treino (carga) deve ocorrer na altura em que o indivíduo atinge a </a:t>
            </a:r>
            <a:r>
              <a:rPr lang="pt-PT" b="1" dirty="0" err="1" smtClean="0"/>
              <a:t>supercompensação</a:t>
            </a:r>
            <a:endParaRPr lang="pt-PT" b="1" dirty="0" smtClean="0"/>
          </a:p>
          <a:p>
            <a:r>
              <a:rPr lang="pt-PT" b="1" dirty="0" smtClean="0"/>
              <a:t>E novamente no momento da nova </a:t>
            </a:r>
            <a:r>
              <a:rPr lang="pt-PT" b="1" dirty="0" err="1" smtClean="0"/>
              <a:t>supercompensação</a:t>
            </a:r>
            <a:endParaRPr lang="pt-PT" b="1" dirty="0" smtClean="0"/>
          </a:p>
          <a:p>
            <a:r>
              <a:rPr lang="pt-PT" b="1" dirty="0" smtClean="0"/>
              <a:t>E novamente no momento da nova </a:t>
            </a:r>
            <a:r>
              <a:rPr lang="pt-PT" b="1" dirty="0" err="1" smtClean="0"/>
              <a:t>supercompensação</a:t>
            </a:r>
            <a:endParaRPr lang="pt-PT" dirty="0" smtClean="0"/>
          </a:p>
          <a:p>
            <a:r>
              <a:rPr lang="pt-PT" b="1" dirty="0" smtClean="0"/>
              <a:t>E novamente no momento da nova </a:t>
            </a:r>
            <a:r>
              <a:rPr lang="pt-PT" b="1" dirty="0" err="1" smtClean="0"/>
              <a:t>supercompensação</a:t>
            </a:r>
            <a:endParaRPr lang="pt-PT" dirty="0" smtClean="0"/>
          </a:p>
          <a:p>
            <a:r>
              <a:rPr lang="pt-PT" b="1" dirty="0" smtClean="0"/>
              <a:t>E novamente no momento da nova </a:t>
            </a:r>
            <a:r>
              <a:rPr lang="pt-PT" b="1" dirty="0" err="1" smtClean="0"/>
              <a:t>supercompensação</a:t>
            </a:r>
            <a:endParaRPr lang="pt-PT" dirty="0" smtClean="0"/>
          </a:p>
          <a:p>
            <a:r>
              <a:rPr lang="pt-PT" dirty="0" smtClean="0"/>
              <a:t>ETC…ETC…ETC…</a:t>
            </a:r>
            <a:endParaRPr lang="pt-P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endParaRPr lang="pt-PT" dirty="0"/>
          </a:p>
        </p:txBody>
      </p:sp>
      <p:pic>
        <p:nvPicPr>
          <p:cNvPr id="4" name="Marcador de Posição de Conteúdo 3" descr="ideal-zo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1272" y="2440853"/>
            <a:ext cx="7481455" cy="2493818"/>
          </a:xfrm>
        </p:spPr>
      </p:pic>
      <p:sp>
        <p:nvSpPr>
          <p:cNvPr id="5" name="CaixaDeTexto 4"/>
          <p:cNvSpPr txBox="1"/>
          <p:nvPr/>
        </p:nvSpPr>
        <p:spPr>
          <a:xfrm>
            <a:off x="899592" y="126876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PRINCÍPIO DA CONTINUIDADE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endParaRPr lang="pt-PT" dirty="0"/>
          </a:p>
        </p:txBody>
      </p:sp>
      <p:pic>
        <p:nvPicPr>
          <p:cNvPr id="6" name="Marcador de Posição de Conteúdo 5" descr="detrainin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1272" y="2440853"/>
            <a:ext cx="7481455" cy="2493818"/>
          </a:xfrm>
        </p:spPr>
      </p:pic>
      <p:sp>
        <p:nvSpPr>
          <p:cNvPr id="8" name="CaixaDeTexto 7"/>
          <p:cNvSpPr txBox="1"/>
          <p:nvPr/>
        </p:nvSpPr>
        <p:spPr>
          <a:xfrm>
            <a:off x="539552" y="17008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PRINCÍPIO DA PROPORÇÃO OU PROPORCIONALIDADE</a:t>
            </a:r>
            <a:endParaRPr lang="pt-P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r>
              <a:rPr lang="pt-PT" sz="4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sz="4800" dirty="0" smtClean="0">
                <a:solidFill>
                  <a:schemeClr val="accent6">
                    <a:lumMod val="75000"/>
                  </a:schemeClr>
                </a:solidFill>
              </a:rPr>
              <a:t>Refletir - Problemas</a:t>
            </a:r>
            <a:endParaRPr lang="pt-PT" dirty="0"/>
          </a:p>
        </p:txBody>
      </p:sp>
      <p:pic>
        <p:nvPicPr>
          <p:cNvPr id="4" name="Marcador de Posição de Conteúdo 3" descr="supercompensation-curv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6813" y="1988840"/>
            <a:ext cx="7641664" cy="374441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O treino está a fazer efeito?</a:t>
            </a:r>
            <a:r>
              <a:rPr lang="pt-PT" sz="4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sz="4800" dirty="0" smtClean="0">
                <a:solidFill>
                  <a:schemeClr val="accent6">
                    <a:lumMod val="75000"/>
                  </a:schemeClr>
                </a:solidFill>
              </a:rPr>
              <a:t>Refletir - Problemas</a:t>
            </a:r>
            <a:endParaRPr lang="pt-PT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Marcador de Posição de Conteúdo 3" descr="Curva-de-supercompensação-Adaptação-estáve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22906" b="15045"/>
          <a:stretch>
            <a:fillRect/>
          </a:stretch>
        </p:blipFill>
        <p:spPr>
          <a:xfrm>
            <a:off x="1259632" y="2060848"/>
            <a:ext cx="6404807" cy="2808312"/>
          </a:xfrm>
        </p:spPr>
      </p:pic>
      <p:sp>
        <p:nvSpPr>
          <p:cNvPr id="5" name="CaixaDeTexto 4"/>
          <p:cNvSpPr txBox="1"/>
          <p:nvPr/>
        </p:nvSpPr>
        <p:spPr>
          <a:xfrm>
            <a:off x="827584" y="508518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que aconteceu neste plano de treino?</a:t>
            </a:r>
          </a:p>
          <a:p>
            <a:r>
              <a:rPr lang="pt-PT" dirty="0" smtClean="0"/>
              <a:t>Há </a:t>
            </a:r>
            <a:r>
              <a:rPr lang="pt-PT" dirty="0" err="1" smtClean="0"/>
              <a:t>supercompensação</a:t>
            </a:r>
            <a:r>
              <a:rPr lang="pt-PT" dirty="0" smtClean="0"/>
              <a:t>?</a:t>
            </a:r>
          </a:p>
          <a:p>
            <a:r>
              <a:rPr lang="pt-PT" dirty="0" smtClean="0"/>
              <a:t>Qual o princípio do treino que não foi cumprido?</a:t>
            </a:r>
            <a:endParaRPr lang="pt-P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800" b="1" dirty="0" smtClean="0">
                <a:solidFill>
                  <a:schemeClr val="accent6">
                    <a:lumMod val="75000"/>
                  </a:schemeClr>
                </a:solidFill>
              </a:rPr>
              <a:t>Bibliografia</a:t>
            </a:r>
            <a:endParaRPr lang="pt-PT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2800" dirty="0" smtClean="0">
                <a:hlinkClick r:id="rId2"/>
              </a:rPr>
              <a:t>http://slideplayer.com.br/slide/1242249/</a:t>
            </a:r>
            <a:endParaRPr lang="pt-PT" sz="2800" dirty="0" smtClean="0"/>
          </a:p>
          <a:p>
            <a:r>
              <a:rPr lang="pt-PT" sz="2800" dirty="0" smtClean="0">
                <a:hlinkClick r:id="rId3"/>
              </a:rPr>
              <a:t>http://au.runningheroes.com/blog/the-secret-to-training-success/</a:t>
            </a:r>
            <a:endParaRPr lang="pt-PT" sz="2800" dirty="0" smtClean="0"/>
          </a:p>
          <a:p>
            <a:r>
              <a:rPr lang="pt-PT" sz="2800" dirty="0" smtClean="0">
                <a:hlinkClick r:id="rId4"/>
              </a:rPr>
              <a:t>http://gamedaystrength.blogspot.pt/2012/10/post-32-most-important-shape-in-training.html</a:t>
            </a:r>
            <a:endParaRPr lang="pt-PT" sz="2800" dirty="0" smtClean="0"/>
          </a:p>
          <a:p>
            <a:r>
              <a:rPr lang="pt-PT" sz="2800" dirty="0" smtClean="0">
                <a:hlinkClick r:id="rId5"/>
              </a:rPr>
              <a:t>http://www.maismusculacao.net/e-melhor-voce-treinar-por-20-minutos-por-dia-do-que-perder-os-treinos/</a:t>
            </a:r>
            <a:endParaRPr lang="pt-PT" sz="2800" dirty="0" smtClean="0"/>
          </a:p>
          <a:p>
            <a:r>
              <a:rPr lang="pt-PT" sz="2800" dirty="0" smtClean="0">
                <a:hlinkClick r:id="rId6"/>
              </a:rPr>
              <a:t>https://treinodeforca.wordpress.com/2015/02/09/supercompensacao/</a:t>
            </a:r>
            <a:endParaRPr lang="pt-PT" sz="2800" dirty="0" smtClean="0"/>
          </a:p>
          <a:p>
            <a:endParaRPr lang="pt-PT" sz="2800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F36F24"/>
                </a:solidFill>
                <a:latin typeface="Arial" charset="0"/>
              </a:rPr>
              <a:t>Fatores de promoção de um estilo </a:t>
            </a:r>
            <a:br>
              <a:rPr lang="pt-PT" sz="3600" b="1" dirty="0" smtClean="0">
                <a:solidFill>
                  <a:srgbClr val="F36F24"/>
                </a:solidFill>
                <a:latin typeface="Arial" charset="0"/>
              </a:rPr>
            </a:br>
            <a:r>
              <a:rPr lang="pt-PT" sz="3600" b="1" dirty="0" smtClean="0">
                <a:solidFill>
                  <a:srgbClr val="F36F24"/>
                </a:solidFill>
                <a:latin typeface="Arial" charset="0"/>
              </a:rPr>
              <a:t>de vida saudável</a:t>
            </a:r>
            <a:endParaRPr lang="pt-PT" sz="3600" b="1" dirty="0">
              <a:solidFill>
                <a:srgbClr val="F36F24"/>
              </a:solidFill>
              <a:latin typeface="Arial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• fazer uma alimentação equilibrada;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• praticar exercício físico regularmente;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• repousar, no mínimo, oito horas por dia;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• não consumir álcool, drogas e tabaco;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• adotar hábitos de higiene 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e de segurança;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/>
              <a:t>• conviver com outras pessoas.</a:t>
            </a:r>
            <a:endParaRPr lang="pt-P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sz="3400" dirty="0" smtClean="0"/>
              <a:t>Para além da melhoria das funções orgânicas, a prática de exercício físico regular provoca outros benefícios, nomeadamente ao nível:</a:t>
            </a:r>
          </a:p>
          <a:p>
            <a:pPr>
              <a:buNone/>
            </a:pPr>
            <a:endParaRPr lang="pt-PT" sz="3400" dirty="0" smtClean="0"/>
          </a:p>
          <a:p>
            <a:pPr>
              <a:buNone/>
            </a:pPr>
            <a:r>
              <a:rPr lang="pt-PT" sz="3400" b="1" dirty="0" smtClean="0"/>
              <a:t>• </a:t>
            </a:r>
            <a:r>
              <a:rPr lang="pt-PT" sz="3400" b="1" i="1" dirty="0" smtClean="0"/>
              <a:t>morfológico </a:t>
            </a:r>
            <a:r>
              <a:rPr lang="pt-PT" sz="3400" dirty="0" smtClean="0"/>
              <a:t>– crescimento ósseo, desenvolvimento muscular e redução do tecido adiposo;</a:t>
            </a:r>
          </a:p>
          <a:p>
            <a:pPr>
              <a:buNone/>
            </a:pPr>
            <a:endParaRPr lang="pt-PT" sz="3400" dirty="0" smtClean="0"/>
          </a:p>
          <a:p>
            <a:pPr>
              <a:buNone/>
            </a:pPr>
            <a:r>
              <a:rPr lang="pt-PT" sz="3400" dirty="0" smtClean="0"/>
              <a:t>•</a:t>
            </a:r>
            <a:r>
              <a:rPr lang="pt-PT" sz="3400" b="1" i="1" dirty="0" smtClean="0"/>
              <a:t> psicológico</a:t>
            </a:r>
            <a:r>
              <a:rPr lang="pt-PT" sz="3400" dirty="0" smtClean="0"/>
              <a:t> – aumento do nível de autoestima, redução dos níveis de ansiedade e </a:t>
            </a:r>
            <a:r>
              <a:rPr lang="pt-PT" sz="3400" i="1" dirty="0" smtClean="0"/>
              <a:t>stress</a:t>
            </a:r>
            <a:r>
              <a:rPr lang="pt-PT" sz="3400" dirty="0" smtClean="0"/>
              <a:t>;</a:t>
            </a:r>
          </a:p>
          <a:p>
            <a:endParaRPr lang="pt-PT" sz="3400" dirty="0" smtClean="0"/>
          </a:p>
          <a:p>
            <a:pPr>
              <a:buNone/>
            </a:pPr>
            <a:r>
              <a:rPr lang="pt-PT" sz="3400" dirty="0" smtClean="0"/>
              <a:t>•</a:t>
            </a:r>
            <a:r>
              <a:rPr lang="pt-PT" sz="3400" b="1" dirty="0" smtClean="0"/>
              <a:t> social </a:t>
            </a:r>
            <a:r>
              <a:rPr lang="pt-PT" sz="3400" dirty="0" smtClean="0"/>
              <a:t>– promoção da relação com os outros (colegas e adversários</a:t>
            </a:r>
            <a:r>
              <a:rPr lang="pt-PT" dirty="0" smtClean="0"/>
              <a:t>).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Componentes da a</a:t>
            </a: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ptidão física</a:t>
            </a:r>
            <a:endParaRPr lang="pt-PT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95061"/>
            <a:ext cx="8229600" cy="318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Outros conceitos parecidos</a:t>
            </a:r>
            <a:endParaRPr lang="pt-P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ângulo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1600200"/>
            <a:ext cx="8229600" cy="46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pt-PT" sz="2000" dirty="0"/>
              <a:t>• </a:t>
            </a:r>
            <a:r>
              <a:rPr lang="pt-PT" sz="2000" b="1" dirty="0"/>
              <a:t>Atividade física</a:t>
            </a:r>
            <a:r>
              <a:rPr lang="pt-PT" sz="2000" dirty="0"/>
              <a:t> – engloba qualquer movimento corporal que resulte num aumento de gasto energético relativamente à taxa metabólica de repouso.</a:t>
            </a:r>
          </a:p>
          <a:p>
            <a:pPr>
              <a:buNone/>
            </a:pPr>
            <a:endParaRPr lang="pt-PT" sz="2000" dirty="0"/>
          </a:p>
          <a:p>
            <a:pPr>
              <a:buNone/>
            </a:pPr>
            <a:r>
              <a:rPr lang="pt-PT" sz="2000" dirty="0"/>
              <a:t>• </a:t>
            </a:r>
            <a:r>
              <a:rPr lang="pt-PT" sz="2000" b="1" dirty="0"/>
              <a:t>Exercício físico </a:t>
            </a:r>
            <a:r>
              <a:rPr lang="pt-PT" sz="2000" dirty="0"/>
              <a:t>– atividade física realizada de forma intencional que resulta em melhoria ou manutenção </a:t>
            </a:r>
          </a:p>
          <a:p>
            <a:pPr>
              <a:buNone/>
            </a:pPr>
            <a:r>
              <a:rPr lang="pt-PT" sz="2000" dirty="0"/>
              <a:t>de uma ou mais facetas da aptidão física.</a:t>
            </a:r>
          </a:p>
          <a:p>
            <a:pPr>
              <a:buNone/>
            </a:pPr>
            <a:endParaRPr lang="pt-PT" sz="2000" dirty="0"/>
          </a:p>
          <a:p>
            <a:pPr>
              <a:buNone/>
            </a:pPr>
            <a:r>
              <a:rPr lang="pt-PT" sz="2000" dirty="0"/>
              <a:t>• </a:t>
            </a:r>
            <a:r>
              <a:rPr lang="pt-PT" sz="2000" b="1" dirty="0"/>
              <a:t>Atividade física desportiva </a:t>
            </a:r>
            <a:r>
              <a:rPr lang="pt-PT" sz="2000" dirty="0"/>
              <a:t>– abarca um conjunto mais restrito, quando comparado com a atividade física. Embora envolva movimento, este integra-se num sistema complexo que abrange instituições, regulamentos, técnicas, táticas, competições, etc</a:t>
            </a:r>
            <a:r>
              <a:rPr lang="pt-PT" sz="2000" dirty="0" smtClean="0"/>
              <a:t>.</a:t>
            </a:r>
          </a:p>
          <a:p>
            <a:pPr algn="ctr">
              <a:buNone/>
            </a:pPr>
            <a:r>
              <a:rPr lang="pt-PT" sz="2400" dirty="0" smtClean="0">
                <a:solidFill>
                  <a:schemeClr val="accent6">
                    <a:lumMod val="75000"/>
                  </a:schemeClr>
                </a:solidFill>
              </a:rPr>
              <a:t>Quais são as semelhanças?</a:t>
            </a:r>
          </a:p>
          <a:p>
            <a:pPr algn="ctr">
              <a:buNone/>
            </a:pPr>
            <a:r>
              <a:rPr lang="pt-PT" sz="2400" dirty="0" smtClean="0">
                <a:solidFill>
                  <a:schemeClr val="accent6">
                    <a:lumMod val="75000"/>
                  </a:schemeClr>
                </a:solidFill>
              </a:rPr>
              <a:t>Quais são as diferenças?</a:t>
            </a:r>
            <a:endParaRPr lang="pt-PT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36F24"/>
                </a:solidFill>
                <a:latin typeface="Arial" charset="0"/>
              </a:rPr>
              <a:t>Adaptações do organismo ao esforço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Adaptação</a:t>
            </a:r>
          </a:p>
          <a:p>
            <a:r>
              <a:rPr lang="pt-PT" dirty="0" smtClean="0"/>
              <a:t>Como resposta uma dificuldade repetida (treino), o organismo procura em si resposta para ser capaz de vencer a dificuldade quando voltar a surgir </a:t>
            </a: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</a:rPr>
              <a:t>adapta-se</a:t>
            </a:r>
            <a:r>
              <a:rPr lang="pt-PT" dirty="0" smtClean="0"/>
              <a:t>, melhorando as suas principais funções orgânicas.</a:t>
            </a:r>
          </a:p>
          <a:p>
            <a:r>
              <a:rPr lang="pt-PT" dirty="0" smtClean="0"/>
              <a:t>Este é um mecanismo de defesa e de melhoria de si próprio – ocorre em todos os seres vivos.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rgbClr val="F36F24"/>
                </a:solidFill>
                <a:latin typeface="Arial" charset="0"/>
              </a:rPr>
              <a:t>Adaptações do organismo ao esforço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Este processo de estímulo-adaptação é designado 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de ciclo da autorrenovação da matéria viva.</a:t>
            </a:r>
          </a:p>
          <a:p>
            <a:r>
              <a:rPr lang="pt-PT" dirty="0"/>
              <a:t>O processo é natural e ocorre mesmo sem treino programado, os níveis atingidos, a velocidade da adaptação e os riscos relacionados são diferentes.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Carga de treino e seus efeitos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PT" sz="3800" b="1" dirty="0" smtClean="0">
                <a:solidFill>
                  <a:schemeClr val="accent6">
                    <a:lumMod val="75000"/>
                  </a:schemeClr>
                </a:solidFill>
              </a:rPr>
              <a:t>No treino – provoca-se propositadamente a dificuldade e repete-se</a:t>
            </a:r>
            <a:br>
              <a:rPr lang="pt-PT" sz="3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t-PT" sz="3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PT" b="1" dirty="0" smtClean="0"/>
              <a:t>Carga</a:t>
            </a:r>
            <a:r>
              <a:rPr lang="pt-PT" dirty="0" smtClean="0"/>
              <a:t> – é o estímulo (exercício ou exercícios) que provoca uma desorganização estrutural do organismo. – provoca uma desestabilização e fadiga e obriga o sistema a procurar meios de  responder ao estímulo/dificuldade.</a:t>
            </a:r>
          </a:p>
          <a:p>
            <a:endParaRPr lang="pt-PT" b="1" dirty="0" smtClean="0"/>
          </a:p>
          <a:p>
            <a:r>
              <a:rPr lang="pt-PT" b="1" dirty="0" smtClean="0"/>
              <a:t>Adaptação</a:t>
            </a:r>
            <a:r>
              <a:rPr lang="pt-PT" dirty="0" smtClean="0"/>
              <a:t> – é atingir um estado em que a mesma carga já não  provoca desestabilização nem fadiga = obteve uma melhoria das capacidades motoras.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</TotalTime>
  <Words>940</Words>
  <Application>Microsoft Office PowerPoint</Application>
  <PresentationFormat>Apresentação no Ecrã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8" baseType="lpstr">
      <vt:lpstr>Origem</vt:lpstr>
      <vt:lpstr>Aptidão física e saúde</vt:lpstr>
      <vt:lpstr>Aptidão física</vt:lpstr>
      <vt:lpstr>Fatores de promoção de um estilo  de vida saudável</vt:lpstr>
      <vt:lpstr>Diapositivo 4</vt:lpstr>
      <vt:lpstr>Componentes da aptidão física</vt:lpstr>
      <vt:lpstr>Outros conceitos parecidos</vt:lpstr>
      <vt:lpstr>Adaptações do organismo ao esforço</vt:lpstr>
      <vt:lpstr>Adaptações do organismo ao esforço</vt:lpstr>
      <vt:lpstr>Carga de treino e seus efeitos</vt:lpstr>
      <vt:lpstr>Carga de treino e seus efeitos</vt:lpstr>
      <vt:lpstr>Diapositivo 11</vt:lpstr>
      <vt:lpstr>Sinais físicos – normais e desejados</vt:lpstr>
      <vt:lpstr>Sinais de alarme - indesejados</vt:lpstr>
      <vt:lpstr>Como saber se o treino está a fazer efeito?</vt:lpstr>
      <vt:lpstr>Como saber se o treino está a fazer efeito?</vt:lpstr>
      <vt:lpstr>Neste caso o indivíduo não melhorou mais</vt:lpstr>
      <vt:lpstr>Como saber se o treino está a fazer efeito?</vt:lpstr>
      <vt:lpstr>O treino está a fazer efeito?</vt:lpstr>
      <vt:lpstr>O treino está a fazer efeito?</vt:lpstr>
      <vt:lpstr>O treino está a fazer efeito?</vt:lpstr>
      <vt:lpstr>Outros princípios do treino</vt:lpstr>
      <vt:lpstr>O treino está a fazer efeito?</vt:lpstr>
      <vt:lpstr>O treino está a fazer efeito?</vt:lpstr>
      <vt:lpstr>O treino está a fazer efeito?</vt:lpstr>
      <vt:lpstr>O treino está a fazer efeito? Refletir - Problemas</vt:lpstr>
      <vt:lpstr>O treino está a fazer efeito? Refletir - Problemas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José António</dc:creator>
  <cp:lastModifiedBy>José António</cp:lastModifiedBy>
  <cp:revision>17</cp:revision>
  <dcterms:created xsi:type="dcterms:W3CDTF">2015-11-25T18:21:07Z</dcterms:created>
  <dcterms:modified xsi:type="dcterms:W3CDTF">2015-11-25T20:16:41Z</dcterms:modified>
</cp:coreProperties>
</file>