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5F6C74E-95D3-4B2B-ACA9-FD7F5477C2D8}" type="datetimeFigureOut">
              <a:rPr lang="pt-PT" smtClean="0"/>
              <a:t>13-09-2016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DFA4B1A-AC57-4DA8-8513-C37F14634E13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ÁREA - CONHECIMENTOS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9º Ano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21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556792"/>
            <a:ext cx="7772400" cy="3384375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2000" dirty="0">
                <a:latin typeface="Arial" pitchFamily="34" charset="0"/>
                <a:cs typeface="Arial" pitchFamily="34" charset="0"/>
              </a:rPr>
              <a:t>A base do sistema educativo é o ALUNO, e a ESCOLA uma via institucional entre outras, de acesso à educação e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implicitamente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à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prática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atividades 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desportivas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 smtClean="0">
                <a:latin typeface="Arial" pitchFamily="34" charset="0"/>
                <a:cs typeface="Arial" pitchFamily="34" charset="0"/>
              </a:rPr>
            </a:br>
            <a:r>
              <a:rPr lang="pt-PT" sz="2000" dirty="0"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>
                <a:latin typeface="Arial" pitchFamily="34" charset="0"/>
                <a:cs typeface="Arial" pitchFamily="34" charset="0"/>
              </a:rPr>
            </a:br>
            <a:r>
              <a:rPr lang="pt-PT" sz="2000" dirty="0">
                <a:latin typeface="Arial" pitchFamily="34" charset="0"/>
                <a:cs typeface="Arial" pitchFamily="34" charset="0"/>
              </a:rPr>
              <a:t>A Educação Física (EF) como área do currículo contribui para o desenvolvimento integral do aluno ao incidir sobre o seu comportamento motor utilizando especificamente a </a:t>
            </a:r>
            <a:r>
              <a:rPr lang="pt-PT" sz="2000" b="1" i="1" dirty="0" smtClean="0">
                <a:latin typeface="Arial" pitchFamily="34" charset="0"/>
                <a:cs typeface="Arial" pitchFamily="34" charset="0"/>
              </a:rPr>
              <a:t>atividade </a:t>
            </a:r>
            <a:r>
              <a:rPr lang="pt-PT" sz="2000" b="1" i="1" dirty="0">
                <a:latin typeface="Arial" pitchFamily="34" charset="0"/>
                <a:cs typeface="Arial" pitchFamily="34" charset="0"/>
              </a:rPr>
              <a:t>motora</a:t>
            </a:r>
            <a:r>
              <a:rPr lang="pt-PT" sz="2000" dirty="0">
                <a:latin typeface="Arial" pitchFamily="34" charset="0"/>
                <a:cs typeface="Arial" pitchFamily="34" charset="0"/>
              </a:rPr>
              <a:t> nos processos de Ensino-Aprendizagem. 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648071"/>
          </a:xfrm>
        </p:spPr>
        <p:txBody>
          <a:bodyPr/>
          <a:lstStyle/>
          <a:p>
            <a:pPr algn="ctr"/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FÍSICA E DESPORTO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1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136904" cy="4392488"/>
          </a:xfrm>
        </p:spPr>
        <p:txBody>
          <a:bodyPr>
            <a:normAutofit fontScale="90000"/>
          </a:bodyPr>
          <a:lstStyle/>
          <a:p>
            <a:pPr algn="just"/>
            <a:r>
              <a:rPr lang="pt-PT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desenvolvimento do sistema educativo nacional passa, necessariamente por uma bem estruturada organização da Educação Física e do desporto escolar. No entanto, ao passo que a Educação Física se situa no quadro das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atividades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curriculares, o desporto escolar carece de tratamento próprio, em virtude de se tratar de uma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atividade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de complemento curricular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PT" sz="1800" dirty="0" smtClean="0">
                <a:latin typeface="Arial" pitchFamily="34" charset="0"/>
                <a:cs typeface="Arial" pitchFamily="34" charset="0"/>
              </a:rPr>
            </a:br>
            <a:r>
              <a:rPr lang="pt-PT" sz="1800" dirty="0">
                <a:latin typeface="Arial" pitchFamily="34" charset="0"/>
                <a:cs typeface="Arial" pitchFamily="34" charset="0"/>
              </a:rPr>
              <a:t/>
            </a:r>
            <a:br>
              <a:rPr lang="pt-PT" sz="1800" dirty="0">
                <a:latin typeface="Arial" pitchFamily="34" charset="0"/>
                <a:cs typeface="Arial" pitchFamily="34" charset="0"/>
              </a:rPr>
            </a:br>
            <a:r>
              <a:rPr lang="pt-PT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acesso à educação, ao bem-estar físico e à saúde, através de uma prática desportiva orientada, é um direito que assiste a todos os portugueses, com especial incidência nos jovens em idade escolar.</a:t>
            </a:r>
            <a:br>
              <a:rPr lang="pt-PT" sz="1800" dirty="0">
                <a:latin typeface="Arial" pitchFamily="34" charset="0"/>
                <a:cs typeface="Arial" pitchFamily="34" charset="0"/>
              </a:rPr>
            </a:br>
            <a:r>
              <a:rPr lang="pt-PT" sz="1800" dirty="0">
                <a:latin typeface="Arial" pitchFamily="34" charset="0"/>
                <a:cs typeface="Arial" pitchFamily="34" charset="0"/>
              </a:rPr>
              <a:t>Simultaneamente, o desporto escolar deve promover a saúde e a condição física, bem como a educação moral, intelectual e social da juventude portuguesa, no respeito absoluto pelo direito à individualidade e à diferença, partindo do princípio de que a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atividade </a:t>
            </a:r>
            <a:r>
              <a:rPr lang="pt-PT" sz="1800" dirty="0">
                <a:latin typeface="Arial" pitchFamily="34" charset="0"/>
                <a:cs typeface="Arial" pitchFamily="34" charset="0"/>
              </a:rPr>
              <a:t>desportiva do jovem deve servir exclusivamente a sua educação, sem parcialismo e em verdadeiro espírito de cooperação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648071"/>
          </a:xfrm>
        </p:spPr>
        <p:txBody>
          <a:bodyPr/>
          <a:lstStyle/>
          <a:p>
            <a:pPr algn="ctr"/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FÍSICA E DESPORTO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39552" y="1412776"/>
            <a:ext cx="6912768" cy="8640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300" b="1" dirty="0">
                <a:latin typeface="Arial" pitchFamily="34" charset="0"/>
                <a:cs typeface="Arial" pitchFamily="34" charset="0"/>
              </a:rPr>
              <a:t>Regime Jurídico da Educação Física e do Desporto </a:t>
            </a:r>
            <a:r>
              <a:rPr lang="pt-PT" sz="2300" b="1" dirty="0" smtClean="0">
                <a:latin typeface="Arial" pitchFamily="34" charset="0"/>
                <a:cs typeface="Arial" pitchFamily="34" charset="0"/>
              </a:rPr>
              <a:t>Escolar</a:t>
            </a:r>
          </a:p>
          <a:p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2000" b="1" dirty="0" smtClean="0">
                <a:latin typeface="Arial" pitchFamily="34" charset="0"/>
                <a:cs typeface="Arial" pitchFamily="34" charset="0"/>
              </a:rPr>
              <a:t>DECRETO-LEI N.º95/91 DE 26 DE FEVEREIRO</a:t>
            </a:r>
            <a:br>
              <a:rPr lang="pt-PT" sz="2000" b="1" dirty="0" smtClean="0">
                <a:latin typeface="Arial" pitchFamily="34" charset="0"/>
                <a:cs typeface="Arial" pitchFamily="34" charset="0"/>
              </a:rPr>
            </a:br>
            <a:r>
              <a:rPr lang="pt-PT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000" b="1" dirty="0" smtClean="0">
                <a:latin typeface="Arial" pitchFamily="34" charset="0"/>
                <a:cs typeface="Arial" pitchFamily="34" charset="0"/>
              </a:rPr>
            </a:br>
            <a:endParaRPr lang="pt-PT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543800" cy="1016496"/>
          </a:xfrm>
        </p:spPr>
        <p:txBody>
          <a:bodyPr>
            <a:noAutofit/>
          </a:bodyPr>
          <a:lstStyle/>
          <a:p>
            <a:pPr algn="ctr"/>
            <a:r>
              <a:rPr lang="pt-PT" sz="4800" dirty="0" smtClean="0"/>
              <a:t>Educação física</a:t>
            </a:r>
            <a:endParaRPr lang="pt-PT" sz="48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7410400" cy="43204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PT" b="1" dirty="0">
                <a:latin typeface="Arial" pitchFamily="34" charset="0"/>
                <a:cs typeface="Arial" pitchFamily="34" charset="0"/>
              </a:rPr>
              <a:t>Educação </a:t>
            </a:r>
            <a:r>
              <a:rPr lang="pt-PT" b="1" dirty="0" smtClean="0">
                <a:latin typeface="Arial" pitchFamily="34" charset="0"/>
                <a:cs typeface="Arial" pitchFamily="34" charset="0"/>
              </a:rPr>
              <a:t>Física</a:t>
            </a:r>
          </a:p>
          <a:p>
            <a:pPr algn="just"/>
            <a:r>
              <a:rPr lang="pt-PT" dirty="0" smtClean="0">
                <a:latin typeface="Arial" pitchFamily="34" charset="0"/>
                <a:cs typeface="Arial" pitchFamily="34" charset="0"/>
              </a:rPr>
              <a:t>Atividade </a:t>
            </a:r>
            <a:r>
              <a:rPr lang="pt-PT" dirty="0">
                <a:latin typeface="Arial" pitchFamily="34" charset="0"/>
                <a:cs typeface="Arial" pitchFamily="34" charset="0"/>
              </a:rPr>
              <a:t>curricular eclética (os diferentes tipos de atividade física - desportos coletivos, ginástica, atletismo, danças, exploração da natureza, natação, etc.); atividade curricular inclusiva (adaptada às necessidades do aluno), visando o desenvolvimento multilateral do aluno (promover saúde, no presente e no futuro, desenvolver a aptidão física e a cultura motora, as competências sociais e a compreensão dos processos de exercitação, refletir criticamente o fenómeno desportivo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PT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b="1" dirty="0">
                <a:latin typeface="Arial" pitchFamily="34" charset="0"/>
                <a:cs typeface="Arial" pitchFamily="34" charset="0"/>
              </a:rPr>
              <a:t>Educação Física (organização) 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dirty="0" smtClean="0">
                <a:latin typeface="Arial" pitchFamily="34" charset="0"/>
                <a:cs typeface="Arial" pitchFamily="34" charset="0"/>
              </a:rPr>
              <a:t>Tem um </a:t>
            </a:r>
            <a:r>
              <a:rPr lang="pt-PT" dirty="0">
                <a:latin typeface="Arial" pitchFamily="34" charset="0"/>
                <a:cs typeface="Arial" pitchFamily="34" charset="0"/>
              </a:rPr>
              <a:t>Programa Nacional por objetivos (em termos de competências genéricas/áreas/ciclo e também específicas/matérias/ano), que estabelece um plano curricular do 1.º ao 12.º ano, de aplicação flexível e orientada para a realização dos objetivos do Ciclo que são gerais, para todas as escolas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PT" dirty="0">
                <a:latin typeface="Arial" pitchFamily="34" charset="0"/>
                <a:cs typeface="Arial" pitchFamily="34" charset="0"/>
              </a:rPr>
              <a:t>A carga horária semanal de Educação Física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depende </a:t>
            </a:r>
            <a:r>
              <a:rPr lang="pt-PT" dirty="0">
                <a:latin typeface="Arial" pitchFamily="34" charset="0"/>
                <a:cs typeface="Arial" pitchFamily="34" charset="0"/>
              </a:rPr>
              <a:t>da tomada de decisão de cada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escola,  </a:t>
            </a:r>
            <a:r>
              <a:rPr lang="pt-PT" dirty="0">
                <a:latin typeface="Arial" pitchFamily="34" charset="0"/>
                <a:cs typeface="Arial" pitchFamily="34" charset="0"/>
              </a:rPr>
              <a:t>no que se refere à atribuição do número de minutos, destinada à disciplina. </a:t>
            </a:r>
            <a:r>
              <a:rPr lang="pt-PT" dirty="0">
                <a:latin typeface="Arial" pitchFamily="34" charset="0"/>
                <a:cs typeface="Arial" pitchFamily="34" charset="0"/>
              </a:rPr>
              <a:t>(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ex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: no ensino básico - 135 min. = “3 tempos” ou 100min. = “2 tempos”; no ensino secundário</a:t>
            </a:r>
            <a:r>
              <a:rPr lang="pt-PT" dirty="0">
                <a:latin typeface="Arial" pitchFamily="34" charset="0"/>
                <a:cs typeface="Arial" pitchFamily="34" charset="0"/>
              </a:rPr>
              <a:t> -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180 </a:t>
            </a:r>
            <a:r>
              <a:rPr lang="pt-PT" dirty="0">
                <a:latin typeface="Arial" pitchFamily="34" charset="0"/>
                <a:cs typeface="Arial" pitchFamily="34" charset="0"/>
              </a:rPr>
              <a:t>min. =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“4 </a:t>
            </a:r>
            <a:r>
              <a:rPr lang="pt-PT" dirty="0">
                <a:latin typeface="Arial" pitchFamily="34" charset="0"/>
                <a:cs typeface="Arial" pitchFamily="34" charset="0"/>
              </a:rPr>
              <a:t>tempos”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ou 150min</a:t>
            </a:r>
            <a:r>
              <a:rPr lang="pt-PT" dirty="0">
                <a:latin typeface="Arial" pitchFamily="34" charset="0"/>
                <a:cs typeface="Arial" pitchFamily="34" charset="0"/>
              </a:rPr>
              <a:t>. =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“3 </a:t>
            </a:r>
            <a:r>
              <a:rPr lang="pt-PT" dirty="0">
                <a:latin typeface="Arial" pitchFamily="34" charset="0"/>
                <a:cs typeface="Arial" pitchFamily="34" charset="0"/>
              </a:rPr>
              <a:t>tempos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” ou 100 min. = 2 tempos); 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3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43800" cy="936104"/>
          </a:xfrm>
        </p:spPr>
        <p:txBody>
          <a:bodyPr>
            <a:normAutofit/>
          </a:bodyPr>
          <a:lstStyle/>
          <a:p>
            <a:pPr algn="ctr"/>
            <a:r>
              <a:rPr lang="pt-PT" sz="4800" dirty="0" smtClean="0"/>
              <a:t>Desporto escolar</a:t>
            </a:r>
            <a:endParaRPr lang="pt-PT" sz="48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62000" y="1628800"/>
            <a:ext cx="7554416" cy="4608512"/>
          </a:xfrm>
        </p:spPr>
        <p:txBody>
          <a:bodyPr>
            <a:normAutofit fontScale="70000" lnSpcReduction="20000"/>
          </a:bodyPr>
          <a:lstStyle/>
          <a:p>
            <a:r>
              <a:rPr lang="pt-PT" b="1" dirty="0"/>
              <a:t>Desporto </a:t>
            </a:r>
            <a:r>
              <a:rPr lang="pt-PT" b="1" dirty="0" smtClean="0"/>
              <a:t>Escolar</a:t>
            </a:r>
          </a:p>
          <a:p>
            <a:pPr algn="just"/>
            <a:r>
              <a:rPr lang="pt-PT" dirty="0" smtClean="0"/>
              <a:t>Atividade </a:t>
            </a:r>
            <a:r>
              <a:rPr lang="pt-PT" dirty="0"/>
              <a:t>de complemento curricular específica (em determinada modalidade desportiva), facultativa e vocacional (segundo as aptidões pessoais do aluno, as condições e regras da participação específicas da modalidade e o nível de prática), visando a aptidão atlética e a cultura desportiva no domínio da modalidade desportiva escolhida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r>
              <a:rPr lang="pt-PT" b="1" dirty="0"/>
              <a:t>Desporto Escolar (organização</a:t>
            </a:r>
            <a:r>
              <a:rPr lang="pt-PT" b="1" dirty="0" smtClean="0"/>
              <a:t>)</a:t>
            </a:r>
          </a:p>
          <a:p>
            <a:pPr algn="just"/>
            <a:r>
              <a:rPr lang="pt-PT" dirty="0" smtClean="0"/>
              <a:t>Atividades </a:t>
            </a:r>
            <a:r>
              <a:rPr lang="pt-PT" dirty="0"/>
              <a:t>de treino semanais, para os alunos inscritos (segundo as regras e os critérios de organização e de participação específicos da modalidade), na unidade "grupo-equipa". Atividades de convívio/competição interna e </a:t>
            </a:r>
            <a:r>
              <a:rPr lang="pt-PT" dirty="0" err="1" smtClean="0"/>
              <a:t>inter</a:t>
            </a:r>
            <a:r>
              <a:rPr lang="pt-PT" dirty="0" err="1"/>
              <a:t>-</a:t>
            </a:r>
            <a:r>
              <a:rPr lang="pt-PT" dirty="0" err="1" smtClean="0"/>
              <a:t>escolas</a:t>
            </a:r>
            <a:r>
              <a:rPr lang="pt-PT" dirty="0"/>
              <a:t>, cobrindo as diversas áreas (tipos de </a:t>
            </a:r>
            <a:r>
              <a:rPr lang="pt-PT" dirty="0" smtClean="0"/>
              <a:t>atividade</a:t>
            </a:r>
            <a:r>
              <a:rPr lang="pt-PT" dirty="0"/>
              <a:t>) consideradas no programa de Educação Física, em todas as escolas ou agrupamentos de escolas, incluindo </a:t>
            </a:r>
            <a:r>
              <a:rPr lang="pt-PT" dirty="0" smtClean="0"/>
              <a:t>atividades </a:t>
            </a:r>
            <a:r>
              <a:rPr lang="pt-PT" dirty="0"/>
              <a:t>pontuais, com deslocação para fora da escola, em modalidades de exploração da natureza (orientação, canoagem, escalada, ciclismo ou BTT, surf, etc.) e/ou em convívios de demonstração ou competição.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761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720080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Arial" pitchFamily="34" charset="0"/>
                <a:cs typeface="Arial" pitchFamily="34" charset="0"/>
              </a:rPr>
              <a:t>Principais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diferenças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62000" y="1700808"/>
            <a:ext cx="6858000" cy="4166592"/>
          </a:xfrm>
        </p:spPr>
        <p:txBody>
          <a:bodyPr>
            <a:normAutofit lnSpcReduction="10000"/>
          </a:bodyPr>
          <a:lstStyle/>
          <a:p>
            <a:r>
              <a:rPr lang="pt-PT" u="sng" dirty="0" smtClean="0"/>
              <a:t>Educação Física</a:t>
            </a:r>
            <a:r>
              <a:rPr lang="pt-PT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É uma atividade obrigatória;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Carga de intensidade ajustada à média do grupo-turma;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Deve abranger o maior número de praticantes;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É avaliada tendo em conta o alcance dos seus conteúdos nos 3 domínios (atividades físicas, aptidão física e conhecimentos)</a:t>
            </a:r>
          </a:p>
          <a:p>
            <a:pPr marL="457200" indent="-457200"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97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7543800" cy="720080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Arial" pitchFamily="34" charset="0"/>
                <a:cs typeface="Arial" pitchFamily="34" charset="0"/>
              </a:rPr>
              <a:t>Principais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diferenças </a:t>
            </a:r>
            <a:r>
              <a:rPr lang="pt-PT" sz="1600" b="1" dirty="0" smtClean="0">
                <a:latin typeface="Arial" pitchFamily="34" charset="0"/>
                <a:cs typeface="Arial" pitchFamily="34" charset="0"/>
              </a:rPr>
              <a:t>(CONT.)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62000" y="1700808"/>
            <a:ext cx="7266384" cy="3888432"/>
          </a:xfrm>
        </p:spPr>
        <p:txBody>
          <a:bodyPr>
            <a:normAutofit/>
          </a:bodyPr>
          <a:lstStyle/>
          <a:p>
            <a:r>
              <a:rPr lang="pt-PT" u="sng" dirty="0" smtClean="0"/>
              <a:t>Desporto Escolar</a:t>
            </a:r>
            <a:r>
              <a:rPr lang="pt-PT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É uma atividade realizada de acordo com a vontade de quem a pratica;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Carga de intensidade ajustada aos melhores do grupo;</a:t>
            </a:r>
          </a:p>
          <a:p>
            <a:pPr marL="457200" indent="-457200">
              <a:buFontTx/>
              <a:buChar char="-"/>
            </a:pPr>
            <a:r>
              <a:rPr lang="pt-PT" dirty="0" smtClean="0"/>
              <a:t>É avaliado tendo em conta os resultados obtidos.</a:t>
            </a:r>
          </a:p>
        </p:txBody>
      </p:sp>
    </p:spTree>
    <p:extLst>
      <p:ext uri="{BB962C8B-B14F-4D97-AF65-F5344CB8AC3E}">
        <p14:creationId xmlns:p14="http://schemas.microsoft.com/office/powerpoint/2010/main" val="229321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556792"/>
            <a:ext cx="734481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2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</TotalTime>
  <Words>589</Words>
  <Application>Microsoft Office PowerPoint</Application>
  <PresentationFormat>Apresentação no Ecrã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NewsPrint</vt:lpstr>
      <vt:lpstr>ÁREA - CONHECIMENTOS</vt:lpstr>
      <vt:lpstr>A base do sistema educativo é o ALUNO, e a ESCOLA uma via institucional entre outras, de acesso à educação e implicitamente à prática de atividades desportivas.    A Educação Física (EF) como área do currículo contribui para o desenvolvimento integral do aluno ao incidir sobre o seu comportamento motor utilizando especificamente a atividade motora nos processos de Ensino-Aprendizagem. </vt:lpstr>
      <vt:lpstr>O desenvolvimento do sistema educativo nacional passa, necessariamente por uma bem estruturada organização da Educação Física e do desporto escolar. No entanto, ao passo que a Educação Física se situa no quadro das atividades curriculares, o desporto escolar carece de tratamento próprio, em virtude de se tratar de uma atividade de complemento curricular.  O acesso à educação, ao bem-estar físico e à saúde, através de uma prática desportiva orientada, é um direito que assiste a todos os portugueses, com especial incidência nos jovens em idade escolar. Simultaneamente, o desporto escolar deve promover a saúde e a condição física, bem como a educação moral, intelectual e social da juventude portuguesa, no respeito absoluto pelo direito à individualidade e à diferença, partindo do princípio de que a atividade desportiva do jovem deve servir exclusivamente a sua educação, sem parcialismo e em verdadeiro espírito de cooperação.</vt:lpstr>
      <vt:lpstr>Educação física</vt:lpstr>
      <vt:lpstr>Desporto escolar</vt:lpstr>
      <vt:lpstr>Principais diferenças:</vt:lpstr>
      <vt:lpstr>Principais diferenças (CONT.):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- CONHECIMENTOS</dc:title>
  <dc:creator>Professor</dc:creator>
  <cp:lastModifiedBy>Professor</cp:lastModifiedBy>
  <cp:revision>8</cp:revision>
  <dcterms:created xsi:type="dcterms:W3CDTF">2012-10-30T15:56:29Z</dcterms:created>
  <dcterms:modified xsi:type="dcterms:W3CDTF">2016-09-13T11:58:25Z</dcterms:modified>
</cp:coreProperties>
</file>