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7077075" cy="90043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0A8"/>
    <a:srgbClr val="0F6569"/>
    <a:srgbClr val="165E74"/>
    <a:srgbClr val="0051A2"/>
    <a:srgbClr val="0066CC"/>
    <a:srgbClr val="004182"/>
    <a:srgbClr val="0099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D511-9589-4AEB-9C3B-6E435C8A85C2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1E4B-D599-4E10-8E64-463286E1C5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8CE7-8FC4-45A0-BEA4-4B49CECC04BF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5D7E-A28D-47F4-BA65-5E18B49C24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41AFA-6CCF-4FA3-90DF-A4F0EEB1CF8F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E6B5-3A5F-4E6E-8A4E-CD83C37A012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9985-2A72-4EDD-BF8C-551D63DB4F28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4580-F4F1-41DF-AFB6-6479152CF2D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97B66-1731-4DBB-98F4-A77305836C62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3A2E-AE4A-4C14-81DC-1381BD9F8D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2A0E-D705-4AAD-A9C1-B095315647B1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5410-BC95-4CEF-829B-CD4AAB47563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76CB-33CD-4A3D-8BAC-FC87DB811642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F542-D196-4808-9153-8994EA7EA71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033B-B509-446E-AA1B-F9DC4E49C579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7038-47A3-4FB7-98AB-2A94518E15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7DC94-4DFF-4182-9F4A-9A9EA5FE7ADA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2330-0842-4B1A-9558-08BE643411D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F4839-9DD0-45EE-A54F-B856720D64AC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E617-111B-4B4A-AF24-4ECF0D9A2D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F3A6-AB39-47A9-8C29-FC9E3C0AE720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EB3A-2D86-45BB-BE58-7DCE12C475A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4D60E5-210E-4149-9683-84D9DD3500FB}" type="datetimeFigureOut">
              <a:rPr lang="pt-PT"/>
              <a:pPr>
                <a:defRPr/>
              </a:pPr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52CC0-36A7-475B-BD05-8D6F19C92F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3503613" y="4586288"/>
            <a:ext cx="5616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6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985838" y="1752600"/>
            <a:ext cx="4989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deve</a:t>
            </a:r>
            <a:r>
              <a:rPr lang="pt-PT" sz="1600" b="1">
                <a:solidFill>
                  <a:srgbClr val="59B0A8"/>
                </a:solidFill>
                <a:latin typeface="Arial" charset="0"/>
              </a:rPr>
              <a:t> (cont.)</a:t>
            </a:r>
            <a:r>
              <a:rPr lang="pt-PT" sz="2000" b="1">
                <a:solidFill>
                  <a:srgbClr val="59B0A8"/>
                </a:solidFill>
                <a:latin typeface="Arial" charset="0"/>
              </a:rPr>
              <a:t>:</a:t>
            </a:r>
            <a:endParaRPr lang="pt-PT" sz="1600" b="1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71550" y="2225675"/>
            <a:ext cx="5184775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estimular </a:t>
            </a:r>
            <a:r>
              <a:rPr lang="pt-PT">
                <a:latin typeface="Arial" charset="0"/>
              </a:rPr>
              <a:t>o espírito crítico, a oportunidade de falar, o afeto, o conforto, a segurança, a paz, o diálogo, a disciplina e o respeito mútuo;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permitir </a:t>
            </a:r>
            <a:r>
              <a:rPr lang="pt-PT">
                <a:latin typeface="Arial" charset="0"/>
              </a:rPr>
              <a:t>aprender consigo próprio, com o professor e com os colegas, e despertar a curiosidade e a criatividade;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proporcionar </a:t>
            </a:r>
            <a:r>
              <a:rPr lang="pt-PT">
                <a:latin typeface="Arial" charset="0"/>
              </a:rPr>
              <a:t>ensinamentos úteis para a vida;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ensinar</a:t>
            </a:r>
            <a:r>
              <a:rPr lang="pt-PT">
                <a:latin typeface="Arial" charset="0"/>
              </a:rPr>
              <a:t>, reforçar e zelar pelos princípios da moral, da ética e dos bons costumes;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favorecer </a:t>
            </a:r>
            <a:r>
              <a:rPr lang="pt-PT">
                <a:latin typeface="Arial" charset="0"/>
              </a:rPr>
              <a:t>a descoberta da mente e do corpo (as nossas capacidades) e dominá-los.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8738" y="1989138"/>
            <a:ext cx="16859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130300" y="1668463"/>
            <a:ext cx="2195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Educação Física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116013" y="2068513"/>
            <a:ext cx="66960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pt-PT">
                <a:latin typeface="Arial" charset="0"/>
              </a:rPr>
              <a:t>A educação física é uma disciplina para todos, independentemente da habilidade ou das qualidades físicas de cada um: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  abrange um leque diversificado de modalidades e atividades físicas e desportivas;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  contribui para o desenvolvimento integral do indivíduo nas suas várias dimensões – quer a nível físico/motor, quer a nível psíquico, favorecendo a construção da personalidade e promovendo uma atitude ética responsável e saudável perante os outros e a sociedade.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5100638"/>
            <a:ext cx="34194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985838" y="22606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Conceito de Educação Física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971550" y="2660650"/>
            <a:ext cx="6913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pt-PT">
                <a:latin typeface="Arial" charset="0"/>
              </a:rPr>
              <a:t>Qualquer movimento corporal produzido pelos músculos esqueléticos que resulte em dispêndio energético.</a:t>
            </a:r>
          </a:p>
          <a:p>
            <a:pPr algn="just" eaLnBrk="0" hangingPunct="0"/>
            <a:r>
              <a:rPr lang="pt-PT">
                <a:latin typeface="Arial" charset="0"/>
              </a:rPr>
              <a:t>Área do conhecimento humano ligada ao estudo e às atividades de aperfeiçoamento, manutenção ou reabilitação da saúde do corpo e da mente do ser humano. Fundamental no desenvolvimento do ser como um todo.</a:t>
            </a: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508500"/>
            <a:ext cx="38449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781300"/>
            <a:ext cx="15271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985838" y="2260600"/>
            <a:ext cx="675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é composta por três partes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971550" y="2660650"/>
            <a:ext cx="54006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pt-PT" b="1">
                <a:latin typeface="Arial" charset="0"/>
              </a:rPr>
              <a:t>1.ª Parte - Aquecimento e instrução inicial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  Saudação e apresentação das atividades a desenvolver na aula.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  Preparação do organismo do aluno para a atividade física/esforço para melhorar a elasticidade dos ligamentos e dos tendões, assim como a lubrificação das articulações. Esta preparação provoca uma melhoria na fluidez e na eficácia do gesto, prevenindo os problemas de articulações.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985838" y="2260600"/>
            <a:ext cx="7608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é composta por três partes</a:t>
            </a:r>
            <a:r>
              <a:rPr lang="pt-PT" sz="1600" b="1">
                <a:solidFill>
                  <a:srgbClr val="59B0A8"/>
                </a:solidFill>
                <a:latin typeface="Arial" charset="0"/>
              </a:rPr>
              <a:t> (cont.)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71550" y="2660650"/>
            <a:ext cx="540067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Realização de vários exercícios gerais e de dificuldade gradual, com uma duração entre os 5 e os 10 minutos, para elevar-se gradualmente os batimentos cardíacos (frequência cardíaca), trabalhando os músculos e as articulações que serão mais usados durante a aula.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Exemplos de exercícios: </a:t>
            </a:r>
            <a:r>
              <a:rPr lang="pt-PT">
                <a:latin typeface="Arial" charset="0"/>
              </a:rPr>
              <a:t>corridas variadas, jogos e alongamentos.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781300"/>
            <a:ext cx="15271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85838" y="2260600"/>
            <a:ext cx="7608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é composta por três partes</a:t>
            </a:r>
            <a:r>
              <a:rPr lang="pt-PT" sz="1600" b="1">
                <a:solidFill>
                  <a:srgbClr val="59B0A8"/>
                </a:solidFill>
                <a:latin typeface="Arial" charset="0"/>
              </a:rPr>
              <a:t> (cont.)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971550" y="2660650"/>
            <a:ext cx="5400675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pt-PT" b="1">
                <a:latin typeface="Arial" charset="0"/>
              </a:rPr>
              <a:t>2.ª Parte - Parte principal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 Objetivo</a:t>
            </a:r>
            <a:r>
              <a:rPr lang="pt-PT">
                <a:latin typeface="Arial" charset="0"/>
              </a:rPr>
              <a:t>: aprendizagem e aperfeiçoamento de uma ou várias modalidades e desenvolvimento das capacidades motoras.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 Realização de exercícios variados, iniciando sempre com os mais simples e com uma movimentação de menor intensidade, e aumentando gradualmente a sua dificuldade. Duração entre os 30 e os 40 minutos.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 Exemplos de exercícios: </a:t>
            </a:r>
            <a:r>
              <a:rPr lang="pt-PT">
                <a:latin typeface="Arial" charset="0"/>
              </a:rPr>
              <a:t>exercícios de dribles, passes, exercícios em grupo.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997200"/>
            <a:ext cx="19192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985838" y="2260600"/>
            <a:ext cx="7608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é composta por três partes</a:t>
            </a:r>
            <a:r>
              <a:rPr lang="pt-PT" sz="1600" b="1">
                <a:solidFill>
                  <a:srgbClr val="59B0A8"/>
                </a:solidFill>
                <a:latin typeface="Arial" charset="0"/>
              </a:rPr>
              <a:t> (cont.)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971550" y="2732088"/>
            <a:ext cx="70564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pt-PT" b="1">
                <a:latin typeface="Arial" charset="0"/>
              </a:rPr>
              <a:t>3.ª Parte - Parte final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 Objetivo</a:t>
            </a:r>
            <a:r>
              <a:rPr lang="pt-PT">
                <a:latin typeface="Arial" charset="0"/>
              </a:rPr>
              <a:t>: fazer o relaxamento. Tempo de duração entre 5 a 10 minutos.</a:t>
            </a:r>
          </a:p>
          <a:p>
            <a:pPr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 Exemplo de exercícios: </a:t>
            </a:r>
            <a:r>
              <a:rPr lang="pt-PT">
                <a:latin typeface="Arial" charset="0"/>
              </a:rPr>
              <a:t>alongamentos.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0" y="4308475"/>
            <a:ext cx="34194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85838" y="1628775"/>
            <a:ext cx="544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O que é uma boa aula de Educação Física?</a:t>
            </a:r>
            <a:endParaRPr lang="pt-PT" sz="1600" b="1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971550" y="2100263"/>
            <a:ext cx="432117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>
                <a:latin typeface="Arial" charset="0"/>
              </a:rPr>
              <a:t>Antes, durante e após a aula de Educação Física tem de se </a:t>
            </a:r>
            <a:r>
              <a:rPr lang="pt-PT" b="1">
                <a:latin typeface="Arial" charset="0"/>
              </a:rPr>
              <a:t>cumprir</a:t>
            </a:r>
            <a:r>
              <a:rPr lang="pt-PT">
                <a:latin typeface="Arial" charset="0"/>
              </a:rPr>
              <a:t>, </a:t>
            </a:r>
            <a:r>
              <a:rPr lang="pt-PT" b="1">
                <a:latin typeface="Arial" charset="0"/>
              </a:rPr>
              <a:t>respeitar</a:t>
            </a:r>
            <a:r>
              <a:rPr lang="pt-PT">
                <a:latin typeface="Arial" charset="0"/>
              </a:rPr>
              <a:t>, </a:t>
            </a:r>
            <a:r>
              <a:rPr lang="pt-PT" b="1">
                <a:latin typeface="Arial" charset="0"/>
              </a:rPr>
              <a:t>organizar</a:t>
            </a:r>
            <a:r>
              <a:rPr lang="pt-PT">
                <a:latin typeface="Arial" charset="0"/>
              </a:rPr>
              <a:t>, </a:t>
            </a:r>
            <a:r>
              <a:rPr lang="pt-PT" b="1">
                <a:latin typeface="Arial" charset="0"/>
              </a:rPr>
              <a:t>ajudar</a:t>
            </a:r>
            <a:r>
              <a:rPr lang="pt-PT">
                <a:latin typeface="Arial" charset="0"/>
              </a:rPr>
              <a:t>.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Cumprir </a:t>
            </a:r>
            <a:r>
              <a:rPr lang="pt-PT">
                <a:latin typeface="Arial" charset="0"/>
              </a:rPr>
              <a:t>as regras de assiduidade, de bom comportamento, de organização do espaço de aula, de segurança e higiene associadas às atividades físicas.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971550" y="4508500"/>
            <a:ext cx="71294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Respeitar </a:t>
            </a:r>
            <a:r>
              <a:rPr lang="pt-PT">
                <a:latin typeface="Arial" charset="0"/>
              </a:rPr>
              <a:t>os colegas, os professores, os auxiliares, o manuseamento dos materiais e as instalações desportivas.</a:t>
            </a:r>
          </a:p>
          <a:p>
            <a:pPr marL="285750" indent="-285750" algn="just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Organizar </a:t>
            </a:r>
            <a:r>
              <a:rPr lang="pt-PT">
                <a:latin typeface="Arial" charset="0"/>
              </a:rPr>
              <a:t>o equipamento, o plano de estudo e as rotinas de realização das tarefas.</a:t>
            </a:r>
          </a:p>
          <a:p>
            <a:pPr marL="285750" indent="-285750" algn="just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Ajudar </a:t>
            </a:r>
            <a:r>
              <a:rPr lang="pt-PT">
                <a:latin typeface="Arial" charset="0"/>
              </a:rPr>
              <a:t>os colegas a cumprir as regras.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108200"/>
            <a:ext cx="2627312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985838" y="1752600"/>
            <a:ext cx="413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>
                <a:solidFill>
                  <a:srgbClr val="59B0A8"/>
                </a:solidFill>
                <a:latin typeface="Arial" charset="0"/>
              </a:rPr>
              <a:t>A aula de Educação Física deve:</a:t>
            </a:r>
            <a:endParaRPr lang="pt-PT" sz="1600" b="1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971550" y="2225675"/>
            <a:ext cx="51847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decorrer </a:t>
            </a:r>
            <a:r>
              <a:rPr lang="pt-PT">
                <a:latin typeface="Arial" charset="0"/>
              </a:rPr>
              <a:t>num local apropriado, limpo e espaçoso;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ser </a:t>
            </a:r>
            <a:r>
              <a:rPr lang="pt-PT">
                <a:latin typeface="Arial" charset="0"/>
              </a:rPr>
              <a:t>atrativa, motivante, interessante, socializadora, cativante, saudável, organizada e com um ambiente harmonioso;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ser </a:t>
            </a:r>
            <a:r>
              <a:rPr lang="pt-PT">
                <a:latin typeface="Arial" charset="0"/>
              </a:rPr>
              <a:t>agradável, desafiadora, divertida e permitir o crescimento como ser humano;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permitir </a:t>
            </a:r>
            <a:r>
              <a:rPr lang="pt-PT">
                <a:latin typeface="Arial" charset="0"/>
              </a:rPr>
              <a:t>que se adquira o gosto pela atividade física, pelo exercício físico e pelos desportos;</a:t>
            </a:r>
          </a:p>
          <a:p>
            <a:pPr marL="285750" indent="-285750" algn="just" eaLnBrk="0" hangingPunct="0">
              <a:spcAft>
                <a:spcPts val="600"/>
              </a:spcAft>
              <a:buFont typeface="Arial" charset="0"/>
              <a:buChar char="•"/>
            </a:pPr>
            <a:r>
              <a:rPr lang="pt-PT" b="1">
                <a:latin typeface="Arial" charset="0"/>
              </a:rPr>
              <a:t>ter </a:t>
            </a:r>
            <a:r>
              <a:rPr lang="pt-PT">
                <a:latin typeface="Arial" charset="0"/>
              </a:rPr>
              <a:t>competição, para que seja possível aprender a perder e a ganhar, a descobrir-se os limites e a testar-se a força de vontade;</a:t>
            </a: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2557463" y="333375"/>
            <a:ext cx="640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65E74"/>
                </a:solidFill>
                <a:latin typeface="Arial" charset="0"/>
              </a:rPr>
              <a:t>O que é a Educação Física?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8738" y="1989138"/>
            <a:ext cx="16859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766</Words>
  <Application>Microsoft Office PowerPoint</Application>
  <PresentationFormat>Apresentação no Ecrã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</vt:vector>
  </TitlesOfParts>
  <Company>LeYa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aiferreira</dc:creator>
  <cp:lastModifiedBy>Filipa</cp:lastModifiedBy>
  <cp:revision>45</cp:revision>
  <dcterms:created xsi:type="dcterms:W3CDTF">2012-01-25T15:55:21Z</dcterms:created>
  <dcterms:modified xsi:type="dcterms:W3CDTF">2012-11-22T16:00:26Z</dcterms:modified>
</cp:coreProperties>
</file>