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1" r:id="rId4"/>
    <p:sldId id="262" r:id="rId5"/>
    <p:sldId id="266" r:id="rId6"/>
    <p:sldId id="267" r:id="rId7"/>
    <p:sldId id="269" r:id="rId8"/>
    <p:sldId id="265" r:id="rId9"/>
    <p:sldId id="270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0A8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e 2 objec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4914900" y="2819400"/>
            <a:ext cx="3467100" cy="1600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3"/>
          </p:nvPr>
        </p:nvSpPr>
        <p:spPr>
          <a:xfrm>
            <a:off x="4914900" y="4572000"/>
            <a:ext cx="3467100" cy="1600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609DC-F850-4F73-85F6-2E504EB17D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811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997330-4E62-4746-AE3F-87AC1A9572E1}" type="datetimeFigureOut">
              <a:rPr lang="pt-PT" smtClean="0"/>
              <a:t>17/02/2016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0A1B18-769B-4921-83A3-CA7A9200FB1E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400" b="1" dirty="0" smtClean="0"/>
              <a:t>9º Ano</a:t>
            </a:r>
            <a:endParaRPr lang="pt-PT" sz="44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39728"/>
            <a:ext cx="8229600" cy="2664296"/>
          </a:xfrm>
        </p:spPr>
        <p:txBody>
          <a:bodyPr>
            <a:normAutofit fontScale="90000"/>
          </a:bodyPr>
          <a:lstStyle/>
          <a:p>
            <a:pPr algn="l"/>
            <a:r>
              <a:rPr lang="pt-PT" sz="6000" b="1" dirty="0">
                <a:solidFill>
                  <a:srgbClr val="5AB0A8"/>
                </a:solidFill>
              </a:rPr>
              <a:t>ÁREA -</a:t>
            </a:r>
            <a:r>
              <a:rPr lang="pt-PT" sz="5400" b="1" dirty="0">
                <a:solidFill>
                  <a:srgbClr val="5AB0A8"/>
                </a:solidFill>
              </a:rPr>
              <a:t> </a:t>
            </a:r>
            <a:r>
              <a:rPr lang="pt-PT" sz="8900" b="1" dirty="0"/>
              <a:t>CONHECIMENTOS</a:t>
            </a:r>
            <a:endParaRPr lang="pt-PT" sz="5400" b="1" dirty="0"/>
          </a:p>
        </p:txBody>
      </p:sp>
    </p:spTree>
    <p:extLst>
      <p:ext uri="{BB962C8B-B14F-4D97-AF65-F5344CB8AC3E}">
        <p14:creationId xmlns:p14="http://schemas.microsoft.com/office/powerpoint/2010/main" val="29544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58108" y="2418975"/>
            <a:ext cx="611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>
                <a:solidFill>
                  <a:srgbClr val="5AB0A8"/>
                </a:solidFill>
                <a:latin typeface="Arial" charset="0"/>
              </a:rPr>
              <a:t>A atividade física ao longo </a:t>
            </a:r>
            <a:r>
              <a:rPr lang="pt-PT" sz="2400" b="1" dirty="0">
                <a:solidFill>
                  <a:srgbClr val="59B0A8"/>
                </a:solidFill>
                <a:latin typeface="Arial" charset="0"/>
              </a:rPr>
              <a:t>dos </a:t>
            </a:r>
            <a:r>
              <a:rPr lang="pt-PT" sz="2400" b="1" dirty="0" smtClean="0">
                <a:solidFill>
                  <a:srgbClr val="59B0A8"/>
                </a:solidFill>
                <a:latin typeface="Arial" charset="0"/>
              </a:rPr>
              <a:t>tempos…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23528" y="2996952"/>
            <a:ext cx="6768752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pt-PT" sz="2000" dirty="0">
                <a:latin typeface="Arial" charset="0"/>
              </a:rPr>
              <a:t>Desde os tempos pré-históricos, o ser humano, a fim de garantir a preservação da espécie, teve de confrontar-se com o meio para satisfazer as necessidades básicas de alimentação e segurança. </a:t>
            </a:r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pt-PT" sz="2000" dirty="0">
                <a:latin typeface="Arial" charset="0"/>
              </a:rPr>
              <a:t>Assim, para assegurar a sua sobrevivência, desenvolveu um conjunto de técnicas para caçar como:</a:t>
            </a:r>
          </a:p>
          <a:p>
            <a:pPr lvl="1" algn="just">
              <a:buFont typeface="Arial" charset="0"/>
              <a:buChar char="•"/>
            </a:pPr>
            <a:r>
              <a:rPr lang="pt-PT" sz="2000" dirty="0">
                <a:latin typeface="Arial" charset="0"/>
              </a:rPr>
              <a:t>a corrida;</a:t>
            </a:r>
          </a:p>
          <a:p>
            <a:pPr lvl="1" algn="just">
              <a:buFont typeface="Arial" charset="0"/>
              <a:buChar char="•"/>
            </a:pPr>
            <a:r>
              <a:rPr lang="pt-PT" sz="2000" dirty="0">
                <a:latin typeface="Arial" charset="0"/>
              </a:rPr>
              <a:t>o arremesso;</a:t>
            </a:r>
          </a:p>
          <a:p>
            <a:pPr lvl="1" algn="just">
              <a:buFont typeface="Arial" charset="0"/>
              <a:buChar char="•"/>
            </a:pPr>
            <a:r>
              <a:rPr lang="pt-PT" sz="2000" dirty="0">
                <a:latin typeface="Arial" charset="0"/>
              </a:rPr>
              <a:t>o salto;</a:t>
            </a:r>
          </a:p>
          <a:p>
            <a:pPr lvl="1" algn="just">
              <a:buFont typeface="Arial" charset="0"/>
              <a:buChar char="•"/>
            </a:pPr>
            <a:r>
              <a:rPr lang="pt-PT" sz="2000" dirty="0">
                <a:latin typeface="Arial" charset="0"/>
              </a:rPr>
              <a:t>o batimento;</a:t>
            </a:r>
          </a:p>
          <a:p>
            <a:pPr lvl="1" algn="just">
              <a:buFont typeface="Arial" charset="0"/>
              <a:buChar char="•"/>
            </a:pPr>
            <a:r>
              <a:rPr lang="pt-PT" sz="2000" dirty="0">
                <a:latin typeface="Arial" charset="0"/>
              </a:rPr>
              <a:t>a marcha.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331640" y="692696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PT" sz="2800" b="1" u="sng" dirty="0">
                <a:solidFill>
                  <a:srgbClr val="165E74"/>
                </a:solidFill>
                <a:latin typeface="Arial" charset="0"/>
              </a:rPr>
              <a:t>Origens da atividade física</a:t>
            </a: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492896"/>
            <a:ext cx="1895475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64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58108" y="2418975"/>
            <a:ext cx="611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>
                <a:solidFill>
                  <a:srgbClr val="5AB0A8"/>
                </a:solidFill>
                <a:latin typeface="Arial" charset="0"/>
              </a:rPr>
              <a:t>A atividade física ao longo </a:t>
            </a:r>
            <a:r>
              <a:rPr lang="pt-PT" sz="2400" b="1" dirty="0">
                <a:solidFill>
                  <a:srgbClr val="59B0A8"/>
                </a:solidFill>
                <a:latin typeface="Arial" charset="0"/>
              </a:rPr>
              <a:t>dos </a:t>
            </a:r>
            <a:r>
              <a:rPr lang="pt-PT" sz="2400" b="1" dirty="0" smtClean="0">
                <a:solidFill>
                  <a:srgbClr val="59B0A8"/>
                </a:solidFill>
                <a:latin typeface="Arial" charset="0"/>
              </a:rPr>
              <a:t>tempos…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23528" y="3308648"/>
            <a:ext cx="612068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pt-PT" sz="2000" dirty="0" smtClean="0">
                <a:latin typeface="Arial" charset="0"/>
              </a:rPr>
              <a:t>Desenvolveu músculos mais poderosos e ossos mais resistentes; os sistemas cardíaco e respiratório tornaram-se mais evoluídos.</a:t>
            </a:r>
          </a:p>
          <a:p>
            <a:pPr marL="0" indent="0" algn="just">
              <a:spcAft>
                <a:spcPts val="600"/>
              </a:spcAft>
            </a:pPr>
            <a:endParaRPr lang="pt-PT" sz="2000" dirty="0" smtClean="0">
              <a:latin typeface="Arial" charset="0"/>
            </a:endParaRPr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pt-PT" sz="2000" dirty="0" smtClean="0">
                <a:latin typeface="Arial" charset="0"/>
              </a:rPr>
              <a:t>Com o passar do tempo, o homem deixou de ter necessidade de caçar para sobreviver, bem como de se esforçar fisicamente para conseguir os alimentos.</a:t>
            </a:r>
            <a:endParaRPr lang="pt-PT" sz="2000" dirty="0">
              <a:latin typeface="Arial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331640" y="692696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PT" sz="2800" b="1" u="sng" dirty="0">
                <a:solidFill>
                  <a:srgbClr val="165E74"/>
                </a:solidFill>
                <a:latin typeface="Arial" charset="0"/>
              </a:rPr>
              <a:t>Origens da atividade física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296" y="3308648"/>
            <a:ext cx="2249440" cy="31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58108" y="2418975"/>
            <a:ext cx="611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>
                <a:solidFill>
                  <a:srgbClr val="5AB0A8"/>
                </a:solidFill>
                <a:latin typeface="Arial" charset="0"/>
              </a:rPr>
              <a:t>A atividade física ao longo </a:t>
            </a:r>
            <a:r>
              <a:rPr lang="pt-PT" sz="2400" b="1" dirty="0">
                <a:solidFill>
                  <a:srgbClr val="59B0A8"/>
                </a:solidFill>
                <a:latin typeface="Arial" charset="0"/>
              </a:rPr>
              <a:t>dos </a:t>
            </a:r>
            <a:r>
              <a:rPr lang="pt-PT" sz="2400" b="1" dirty="0" smtClean="0">
                <a:solidFill>
                  <a:srgbClr val="59B0A8"/>
                </a:solidFill>
                <a:latin typeface="Arial" charset="0"/>
              </a:rPr>
              <a:t>tempos…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23528" y="3308648"/>
            <a:ext cx="612068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pt-PT" sz="2000" dirty="0" smtClean="0">
                <a:latin typeface="Arial" charset="0"/>
              </a:rPr>
              <a:t>Ao longo dos milénios, o homem foi desenvolvendo tecnologia que substituiu gradualmente a sua própria atividade física, garantindo-lhe a sobrevivência e trazendo-lhe conforto e bem-estar.</a:t>
            </a:r>
            <a:endParaRPr lang="pt-PT" sz="2000" dirty="0">
              <a:latin typeface="Arial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331640" y="692696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PT" sz="2800" b="1" u="sng" dirty="0">
                <a:solidFill>
                  <a:srgbClr val="165E74"/>
                </a:solidFill>
                <a:latin typeface="Arial" charset="0"/>
              </a:rPr>
              <a:t>Origens da atividade física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08648"/>
            <a:ext cx="2263899" cy="316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6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58108" y="2418975"/>
            <a:ext cx="4525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 smtClean="0">
                <a:solidFill>
                  <a:srgbClr val="5AB0A8"/>
                </a:solidFill>
                <a:latin typeface="Arial" charset="0"/>
              </a:rPr>
              <a:t>Desporto / Desporto Moderno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331640" y="692696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PT" sz="2800" b="1" u="sng" dirty="0">
                <a:solidFill>
                  <a:srgbClr val="165E74"/>
                </a:solidFill>
                <a:latin typeface="Arial" charset="0"/>
              </a:rPr>
              <a:t>Origens da atividade física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694" y="4999484"/>
            <a:ext cx="2754312" cy="171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Marcador de Posição do Texto 2"/>
          <p:cNvSpPr txBox="1">
            <a:spLocks/>
          </p:cNvSpPr>
          <p:nvPr/>
        </p:nvSpPr>
        <p:spPr>
          <a:xfrm>
            <a:off x="107504" y="3140968"/>
            <a:ext cx="7344816" cy="3717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0" lvl="3" indent="-342900">
              <a:buFont typeface="Wingdings" pitchFamily="2" charset="2"/>
              <a:buChar char="§"/>
              <a:defRPr/>
            </a:pPr>
            <a:r>
              <a:rPr lang="pt-P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GRÉCIA antiga (berço do DESPORTO)</a:t>
            </a:r>
          </a:p>
          <a:p>
            <a:pPr>
              <a:defRPr/>
            </a:pPr>
            <a:r>
              <a:rPr lang="pt-P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culto da beleza corporal</a:t>
            </a:r>
          </a:p>
          <a:p>
            <a:pPr>
              <a:defRPr/>
            </a:pPr>
            <a:r>
              <a:rPr lang="pt-P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homenagem aos deuses</a:t>
            </a:r>
          </a:p>
          <a:p>
            <a:pPr>
              <a:defRPr/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pPr marL="1714500" lvl="3" indent="-342900">
              <a:buFont typeface="Wingdings" pitchFamily="2" charset="2"/>
              <a:buChar char="§"/>
              <a:defRPr/>
            </a:pPr>
            <a:r>
              <a:rPr lang="pt-P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Jogos Olímpicos da Antiguidade (2500 </a:t>
            </a:r>
            <a:r>
              <a:rPr lang="pt-PT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a.c.</a:t>
            </a:r>
            <a:r>
              <a:rPr lang="pt-P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P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PT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pt-P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Império Romano -&gt; </a:t>
            </a:r>
            <a:r>
              <a:rPr lang="pt-P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preparação física </a:t>
            </a:r>
            <a:r>
              <a:rPr lang="pt-P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endParaRPr lang="pt-P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P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mental para </a:t>
            </a:r>
            <a:r>
              <a:rPr lang="pt-P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guerra</a:t>
            </a:r>
          </a:p>
          <a:p>
            <a:pPr>
              <a:defRPr/>
            </a:pPr>
            <a:endParaRPr lang="pt-PT" dirty="0"/>
          </a:p>
        </p:txBody>
      </p:sp>
      <p:pic>
        <p:nvPicPr>
          <p:cNvPr id="9" name="Picture 2" descr="C:\Users\Utilizador\Documents\imagesCAMMEU6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38219"/>
            <a:ext cx="1330329" cy="219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exão curva 10"/>
          <p:cNvCxnSpPr>
            <a:cxnSpLocks noChangeShapeType="1"/>
          </p:cNvCxnSpPr>
          <p:nvPr/>
        </p:nvCxnSpPr>
        <p:spPr bwMode="auto">
          <a:xfrm>
            <a:off x="2413080" y="3524436"/>
            <a:ext cx="936104" cy="18002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exão curva 12"/>
          <p:cNvCxnSpPr>
            <a:cxnSpLocks noChangeShapeType="1"/>
          </p:cNvCxnSpPr>
          <p:nvPr/>
        </p:nvCxnSpPr>
        <p:spPr bwMode="auto">
          <a:xfrm>
            <a:off x="2400309" y="3527689"/>
            <a:ext cx="841195" cy="576064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649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58108" y="1556792"/>
            <a:ext cx="4525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 smtClean="0">
                <a:solidFill>
                  <a:srgbClr val="5AB0A8"/>
                </a:solidFill>
                <a:latin typeface="Arial" charset="0"/>
              </a:rPr>
              <a:t>Desporto / Desporto Moderno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331640" y="692696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PT" sz="2800" b="1" u="sng" dirty="0">
                <a:solidFill>
                  <a:srgbClr val="165E74"/>
                </a:solidFill>
                <a:latin typeface="Arial" charset="0"/>
              </a:rPr>
              <a:t>Origens da atividade física</a:t>
            </a:r>
          </a:p>
        </p:txBody>
      </p:sp>
      <p:sp>
        <p:nvSpPr>
          <p:cNvPr id="12" name="Marcador de Posição do Texto 2"/>
          <p:cNvSpPr txBox="1">
            <a:spLocks/>
          </p:cNvSpPr>
          <p:nvPr/>
        </p:nvSpPr>
        <p:spPr>
          <a:xfrm>
            <a:off x="395536" y="3501008"/>
            <a:ext cx="8424936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PT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Thomas Arnold</a:t>
            </a:r>
            <a:r>
              <a:rPr lang="pt-P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(pedagogo britânico)</a:t>
            </a:r>
            <a:r>
              <a:rPr lang="pt-P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-&gt; introduziu os jogos desportivos nas escolas, numa perspetiva baseada na prática desportiva organizada e regulamentada, com preocupações educativas (</a:t>
            </a:r>
            <a:r>
              <a:rPr lang="pt-PT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FAIRPLAY</a:t>
            </a:r>
            <a:r>
              <a:rPr lang="pt-P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t-PT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Posição do Texto 2"/>
          <p:cNvSpPr txBox="1">
            <a:spLocks/>
          </p:cNvSpPr>
          <p:nvPr/>
        </p:nvSpPr>
        <p:spPr>
          <a:xfrm>
            <a:off x="107504" y="1993452"/>
            <a:ext cx="8856984" cy="108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PT" sz="2400" dirty="0">
                <a:solidFill>
                  <a:schemeClr val="bg1"/>
                </a:solidFill>
              </a:rPr>
              <a:t>O desporto é um fenómeno de relevante importância desde a Antiguidade (Grécia) até aos nossos dias. Tal como </a:t>
            </a:r>
            <a:r>
              <a:rPr lang="pt-PT" sz="2400" dirty="0" smtClean="0">
                <a:solidFill>
                  <a:schemeClr val="bg1"/>
                </a:solidFill>
              </a:rPr>
              <a:t>atualmente </a:t>
            </a:r>
            <a:r>
              <a:rPr lang="pt-PT" sz="2400" dirty="0">
                <a:solidFill>
                  <a:schemeClr val="bg1"/>
                </a:solidFill>
              </a:rPr>
              <a:t>se concebe e pratica, o desporto nasceu na Europa na segunda metade do século XIX.</a:t>
            </a:r>
            <a:r>
              <a:rPr lang="pt-PT" sz="2000" dirty="0">
                <a:solidFill>
                  <a:schemeClr val="bg1"/>
                </a:solidFill>
              </a:rPr>
              <a:t> </a:t>
            </a:r>
            <a:endParaRPr lang="pt-PT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curvada à direita 1"/>
          <p:cNvSpPr/>
          <p:nvPr/>
        </p:nvSpPr>
        <p:spPr>
          <a:xfrm>
            <a:off x="179512" y="3717032"/>
            <a:ext cx="37859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4" name="Marcador de Posição do Texto 2"/>
          <p:cNvSpPr txBox="1">
            <a:spLocks/>
          </p:cNvSpPr>
          <p:nvPr/>
        </p:nvSpPr>
        <p:spPr>
          <a:xfrm>
            <a:off x="6084169" y="4653136"/>
            <a:ext cx="2856738" cy="1224136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Respeitar o adversário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 cordial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 leal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Adotar comportamento ético</a:t>
            </a:r>
            <a:endParaRPr lang="pt-P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7380312" y="4509120"/>
            <a:ext cx="13222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5" name="Marcador de Posição do Texto 2"/>
          <p:cNvSpPr txBox="1">
            <a:spLocks/>
          </p:cNvSpPr>
          <p:nvPr/>
        </p:nvSpPr>
        <p:spPr>
          <a:xfrm>
            <a:off x="558108" y="4797152"/>
            <a:ext cx="4949996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P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conceção de T. Arnold está na origem da institucionalização do desporto, segundo as interpretações atuais, apresentando as seguintes características: o </a:t>
            </a:r>
            <a:r>
              <a:rPr lang="pt-PT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jogo</a:t>
            </a:r>
            <a:r>
              <a:rPr lang="pt-P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PT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competição</a:t>
            </a:r>
            <a:r>
              <a:rPr lang="pt-P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a </a:t>
            </a:r>
            <a:r>
              <a:rPr lang="pt-PT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formação</a:t>
            </a:r>
            <a:r>
              <a:rPr lang="pt-P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494607" y="1484784"/>
            <a:ext cx="3706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 smtClean="0">
                <a:solidFill>
                  <a:srgbClr val="5AB0A8"/>
                </a:solidFill>
                <a:latin typeface="Arial" charset="0"/>
              </a:rPr>
              <a:t>Cultura desportiva atual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331640" y="692696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PT" sz="2800" b="1" u="sng" dirty="0" smtClean="0">
                <a:solidFill>
                  <a:srgbClr val="165E74"/>
                </a:solidFill>
                <a:latin typeface="Arial" charset="0"/>
              </a:rPr>
              <a:t>Desporto Moderno</a:t>
            </a:r>
            <a:endParaRPr lang="pt-PT" sz="2800" b="1" u="sng" dirty="0">
              <a:solidFill>
                <a:srgbClr val="165E74"/>
              </a:solidFill>
              <a:latin typeface="Arial" charset="0"/>
            </a:endParaRPr>
          </a:p>
        </p:txBody>
      </p:sp>
      <p:sp>
        <p:nvSpPr>
          <p:cNvPr id="6" name="Marcador de Posição do Texto 2"/>
          <p:cNvSpPr txBox="1">
            <a:spLocks/>
          </p:cNvSpPr>
          <p:nvPr/>
        </p:nvSpPr>
        <p:spPr>
          <a:xfrm>
            <a:off x="323528" y="3501008"/>
            <a:ext cx="8496944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A projecção do desporto a nível internacional deve-se em grande parte à criação dos 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</a:rPr>
              <a:t>Jogos Olímpicos da Era Moderna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 pelo barão </a:t>
            </a:r>
            <a:r>
              <a:rPr lang="pt-PT" sz="2000" b="1" u="sng" dirty="0">
                <a:solidFill>
                  <a:schemeClr val="accent2">
                    <a:lumMod val="75000"/>
                  </a:schemeClr>
                </a:solidFill>
              </a:rPr>
              <a:t>Pierre de </a:t>
            </a:r>
            <a:r>
              <a:rPr lang="pt-PT" sz="2000" b="1" u="sng" dirty="0" err="1">
                <a:solidFill>
                  <a:schemeClr val="accent2">
                    <a:lumMod val="75000"/>
                  </a:schemeClr>
                </a:solidFill>
              </a:rPr>
              <a:t>Coubertin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, que </a:t>
            </a:r>
            <a:r>
              <a:rPr lang="pt-PT" sz="2000" b="1">
                <a:solidFill>
                  <a:schemeClr val="accent2">
                    <a:lumMod val="75000"/>
                  </a:schemeClr>
                </a:solidFill>
              </a:rPr>
              <a:t>em </a:t>
            </a:r>
            <a:r>
              <a:rPr lang="pt-PT" sz="2000" b="1" smtClean="0">
                <a:solidFill>
                  <a:schemeClr val="accent2">
                    <a:lumMod val="75000"/>
                  </a:schemeClr>
                </a:solidFill>
              </a:rPr>
              <a:t>1896 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organiza em Atenas a primeira </a:t>
            </a: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</a:rPr>
              <a:t>olimpíada. Os Jogos Olímpicos  realizam-se de 4 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em </a:t>
            </a: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</a:rPr>
              <a:t>4 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anos</a:t>
            </a: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difusão do desporto à escala mundial deve-se também a outros acontecimentos desportivos de alta competição tais como os campeonatos europeus e mundiais das diversas modalidades, com especial relevância para os de futebol, a volta à França em bicicleta, os grandes torneios de </a:t>
            </a: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</a:rPr>
              <a:t>ténis 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e liga de basquetebol nos </a:t>
            </a: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</a:rPr>
              <a:t>EUA, etc..</a:t>
            </a:r>
            <a:endParaRPr lang="pt-PT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Marcador de Posição do Texto 2"/>
          <p:cNvSpPr txBox="1">
            <a:spLocks/>
          </p:cNvSpPr>
          <p:nvPr/>
        </p:nvSpPr>
        <p:spPr>
          <a:xfrm>
            <a:off x="35496" y="1844824"/>
            <a:ext cx="9073007" cy="16561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PT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desporto está sujeito a um sistema de regras. A passagem de divertimento ocasional para a formação de clubes e de competição organizada foi feita num determinado contexto da sociedade inglesa </a:t>
            </a:r>
            <a:r>
              <a:rPr lang="pt-PT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PT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séc. XIX, que facilitou a organização regular do jogo da bola entre grupos e a exigência de equipas permanentes. Esta condição é nuclear para que uma </a:t>
            </a:r>
            <a:r>
              <a:rPr lang="pt-PT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atividade</a:t>
            </a:r>
            <a:r>
              <a:rPr lang="pt-PT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seja considerada desporto, isto é, para a sua institucionalização,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35620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771800" y="116632"/>
            <a:ext cx="3706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 smtClean="0">
                <a:solidFill>
                  <a:srgbClr val="5AB0A8"/>
                </a:solidFill>
                <a:latin typeface="Arial" charset="0"/>
              </a:rPr>
              <a:t>Cultura desportiva </a:t>
            </a:r>
            <a:r>
              <a:rPr lang="pt-PT" sz="2400" b="1" dirty="0" err="1" smtClean="0">
                <a:solidFill>
                  <a:srgbClr val="5AB0A8"/>
                </a:solidFill>
                <a:latin typeface="Arial" charset="0"/>
              </a:rPr>
              <a:t>atual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251521" y="574703"/>
            <a:ext cx="87130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>
                <a:latin typeface="Arial" pitchFamily="34" charset="0"/>
                <a:cs typeface="Arial" pitchFamily="34" charset="0"/>
              </a:rPr>
              <a:t>Conforme as motivações que nos levam a praticar desporto, assim podemos distinguir diferentes âmbitos: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15745"/>
              </p:ext>
            </p:extLst>
          </p:nvPr>
        </p:nvGraphicFramePr>
        <p:xfrm>
          <a:off x="251521" y="827928"/>
          <a:ext cx="8713092" cy="603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1440160"/>
                <a:gridCol w="2146121"/>
                <a:gridCol w="1886327"/>
                <a:gridCol w="2232374"/>
              </a:tblGrid>
              <a:tr h="27860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MODELO </a:t>
                      </a:r>
                      <a:r>
                        <a:rPr lang="pt-PT" sz="2000" dirty="0">
                          <a:effectLst/>
                        </a:rPr>
                        <a:t>DE </a:t>
                      </a:r>
                      <a:r>
                        <a:rPr lang="pt-PT" sz="2000" dirty="0" smtClean="0">
                          <a:effectLst/>
                        </a:rPr>
                        <a:t>DIFERENCIAÇÃO</a:t>
                      </a:r>
                      <a:r>
                        <a:rPr lang="pt-PT" sz="1200" baseline="0" dirty="0" smtClean="0">
                          <a:effectLst/>
                        </a:rPr>
                        <a:t> </a:t>
                      </a:r>
                      <a:r>
                        <a:rPr lang="pt-PT" sz="2000" dirty="0" smtClean="0">
                          <a:effectLst/>
                        </a:rPr>
                        <a:t>DA </a:t>
                      </a:r>
                      <a:r>
                        <a:rPr lang="pt-PT" sz="2000" dirty="0">
                          <a:effectLst/>
                        </a:rPr>
                        <a:t>CULTURA DESPORTIVA ATUAL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746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300" b="1" dirty="0">
                          <a:effectLst/>
                        </a:rPr>
                        <a:t>Desporto Profissional ou de Elite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300" b="1" dirty="0">
                          <a:effectLst/>
                        </a:rPr>
                        <a:t>Desporto como meio da cultura do tempo livre (lazer)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698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1" dirty="0">
                          <a:effectLst/>
                        </a:rPr>
                        <a:t>Desporto </a:t>
                      </a:r>
                      <a:r>
                        <a:rPr lang="pt-PT" sz="1300" b="1" dirty="0" smtClean="0">
                          <a:effectLst/>
                        </a:rPr>
                        <a:t>e movimento terapêutico, como </a:t>
                      </a:r>
                      <a:r>
                        <a:rPr lang="pt-PT" sz="1300" b="1" dirty="0">
                          <a:effectLst/>
                        </a:rPr>
                        <a:t>meio </a:t>
                      </a:r>
                      <a:r>
                        <a:rPr lang="pt-PT" sz="1300" b="1" dirty="0" smtClean="0">
                          <a:effectLst/>
                        </a:rPr>
                        <a:t>de intervenção nas populações das </a:t>
                      </a:r>
                      <a:r>
                        <a:rPr lang="pt-PT" sz="1300" b="1" dirty="0">
                          <a:effectLst/>
                        </a:rPr>
                        <a:t>instituições </a:t>
                      </a:r>
                      <a:r>
                        <a:rPr lang="pt-PT" sz="1300" b="1" dirty="0" smtClean="0">
                          <a:effectLst/>
                        </a:rPr>
                        <a:t>sociais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300" b="1" dirty="0">
                          <a:effectLst/>
                        </a:rPr>
                        <a:t>Desporto na escola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0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atletas de alto nível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talentos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Desporto comercial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Desporto em associações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</a:t>
                      </a:r>
                      <a:r>
                        <a:rPr lang="pt-PT" sz="1400" dirty="0" err="1">
                          <a:effectLst/>
                        </a:rPr>
                        <a:t>Ativ</a:t>
                      </a:r>
                      <a:r>
                        <a:rPr lang="pt-PT" sz="1400" dirty="0">
                          <a:effectLst/>
                        </a:rPr>
                        <a:t>. de desporto informais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Saúde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Integração social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</a:t>
                      </a:r>
                      <a:r>
                        <a:rPr lang="pt-PT" sz="1400" dirty="0" err="1">
                          <a:effectLst/>
                        </a:rPr>
                        <a:t>Re-socialização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Reabilitação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Educação Física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Desporto Escolar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  <a:tr h="98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600" u="sng" dirty="0" err="1">
                          <a:effectLst/>
                        </a:rPr>
                        <a:t>Atividades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-Modalidades desportivas institucionalizadas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Modalidades desportivas institucionalizadas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Desporto informal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Movimentos fundamentais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Modalidades desportivas institucionalizadas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Desporto informal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Movimentos fundamentais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Modalidades formais e informais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  <a:tr h="128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600" u="sng" dirty="0" err="1" smtClean="0">
                          <a:effectLst/>
                        </a:rPr>
                        <a:t>Objetivos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Alcançar rendimentos elevados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Preparar para a competição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Visar resultados (sucesso/ superação)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Proporcionar diversão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Promover o contacto social</a:t>
                      </a:r>
                      <a:endParaRPr lang="pt-PT" sz="1100" dirty="0">
                        <a:effectLst/>
                      </a:endParaRPr>
                    </a:p>
                    <a:p>
                      <a:pPr marL="285750" indent="-28575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pt-PT" sz="1400" dirty="0" smtClean="0">
                          <a:effectLst/>
                        </a:rPr>
                        <a:t>Melhorar </a:t>
                      </a:r>
                      <a:r>
                        <a:rPr lang="pt-PT" sz="1400" dirty="0">
                          <a:effectLst/>
                        </a:rPr>
                        <a:t>o rendimento (dimensão mais individual</a:t>
                      </a:r>
                      <a:r>
                        <a:rPr lang="pt-PT" sz="1400" dirty="0" smtClean="0">
                          <a:effectLst/>
                        </a:rPr>
                        <a:t>)</a:t>
                      </a:r>
                    </a:p>
                    <a:p>
                      <a:pPr marL="171450" indent="-17145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pt-PT" sz="1400" dirty="0" smtClean="0">
                          <a:effectLst/>
                        </a:rPr>
                        <a:t>Melhoria da qualidade de vida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Contribuir para a saúde corporal e psicossocial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Promover a qualidade de vida, saúde e bem-estar – aptidão física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Reforçar o gosto pela prática do desporto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Favorecer a compreensão do desporto como fenómeno cultural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  <a:tr h="55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600" u="sng" dirty="0">
                          <a:effectLst/>
                        </a:rPr>
                        <a:t>Grupos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Juventude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Todos os escalões etários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Idosos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>
                          <a:effectLst/>
                        </a:rPr>
                        <a:t>- Pessoas com problemas de saúde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População estudantil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3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771800" y="150137"/>
            <a:ext cx="3706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sz="2400" b="1" dirty="0" smtClean="0">
                <a:solidFill>
                  <a:srgbClr val="5AB0A8"/>
                </a:solidFill>
                <a:latin typeface="Arial" charset="0"/>
              </a:rPr>
              <a:t>Cultura desportiva </a:t>
            </a:r>
            <a:r>
              <a:rPr lang="pt-PT" sz="2400" b="1" dirty="0" err="1" smtClean="0">
                <a:solidFill>
                  <a:srgbClr val="5AB0A8"/>
                </a:solidFill>
                <a:latin typeface="Arial" charset="0"/>
              </a:rPr>
              <a:t>atual</a:t>
            </a:r>
            <a:endParaRPr lang="pt-PT" sz="2000" b="1" dirty="0">
              <a:solidFill>
                <a:srgbClr val="59B0A8"/>
              </a:solidFill>
              <a:latin typeface="Arial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887757"/>
              </p:ext>
            </p:extLst>
          </p:nvPr>
        </p:nvGraphicFramePr>
        <p:xfrm>
          <a:off x="268486" y="908720"/>
          <a:ext cx="8713092" cy="4119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114"/>
                <a:gridCol w="1745156"/>
                <a:gridCol w="2146121"/>
                <a:gridCol w="2013379"/>
                <a:gridCol w="2105322"/>
              </a:tblGrid>
              <a:tr h="27860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MODELO </a:t>
                      </a:r>
                      <a:r>
                        <a:rPr lang="pt-PT" sz="2000" dirty="0">
                          <a:effectLst/>
                        </a:rPr>
                        <a:t>DE </a:t>
                      </a:r>
                      <a:r>
                        <a:rPr lang="pt-PT" sz="2000" dirty="0" smtClean="0">
                          <a:effectLst/>
                        </a:rPr>
                        <a:t>DIFERENCIAÇÃO</a:t>
                      </a:r>
                      <a:r>
                        <a:rPr lang="pt-PT" sz="1200" baseline="0" dirty="0" smtClean="0">
                          <a:effectLst/>
                        </a:rPr>
                        <a:t> </a:t>
                      </a:r>
                      <a:r>
                        <a:rPr lang="pt-PT" sz="2000" dirty="0" smtClean="0">
                          <a:effectLst/>
                        </a:rPr>
                        <a:t>DA </a:t>
                      </a:r>
                      <a:r>
                        <a:rPr lang="pt-PT" sz="2000" dirty="0">
                          <a:effectLst/>
                        </a:rPr>
                        <a:t>CULTURA DESPORTIVA ATUAL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746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300" b="1" dirty="0">
                          <a:effectLst/>
                        </a:rPr>
                        <a:t>Desporto Profissional ou de Elite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300" b="1" dirty="0">
                          <a:effectLst/>
                        </a:rPr>
                        <a:t>Desporto como meio da cultura do tempo livre (lazer)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698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1" dirty="0">
                          <a:effectLst/>
                        </a:rPr>
                        <a:t>Desporto </a:t>
                      </a:r>
                      <a:r>
                        <a:rPr lang="pt-PT" sz="1300" b="1" dirty="0" smtClean="0">
                          <a:effectLst/>
                        </a:rPr>
                        <a:t>e movimento terapêutico, como </a:t>
                      </a:r>
                      <a:r>
                        <a:rPr lang="pt-PT" sz="1300" b="1" dirty="0">
                          <a:effectLst/>
                        </a:rPr>
                        <a:t>meio </a:t>
                      </a:r>
                      <a:r>
                        <a:rPr lang="pt-PT" sz="1300" b="1" dirty="0" smtClean="0">
                          <a:effectLst/>
                        </a:rPr>
                        <a:t>de intervenção nas populações das </a:t>
                      </a:r>
                      <a:r>
                        <a:rPr lang="pt-PT" sz="1300" b="1" dirty="0">
                          <a:effectLst/>
                        </a:rPr>
                        <a:t>instituições </a:t>
                      </a:r>
                      <a:r>
                        <a:rPr lang="pt-PT" sz="1300" b="1" dirty="0" smtClean="0">
                          <a:effectLst/>
                        </a:rPr>
                        <a:t>sociais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300" b="1" dirty="0">
                          <a:effectLst/>
                        </a:rPr>
                        <a:t>Desporto na escola</a:t>
                      </a:r>
                      <a:endParaRPr lang="pt-P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0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atletas de alto nível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talentos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Desporto comercial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Desporto em associações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</a:t>
                      </a:r>
                      <a:r>
                        <a:rPr lang="pt-PT" sz="1400" dirty="0" err="1">
                          <a:effectLst/>
                        </a:rPr>
                        <a:t>Ativ</a:t>
                      </a:r>
                      <a:r>
                        <a:rPr lang="pt-PT" sz="1400" dirty="0">
                          <a:effectLst/>
                        </a:rPr>
                        <a:t>. de desporto informais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Saúde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Integração social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</a:t>
                      </a:r>
                      <a:r>
                        <a:rPr lang="pt-PT" sz="1400" dirty="0" err="1">
                          <a:effectLst/>
                        </a:rPr>
                        <a:t>Re-socialização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Reabilitação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Educação Física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>
                          <a:effectLst/>
                        </a:rPr>
                        <a:t>- Desporto Escolar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  <a:tr h="37115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u="sng" dirty="0" smtClean="0">
                          <a:effectLst/>
                        </a:rPr>
                        <a:t>EXEMPLOS</a:t>
                      </a:r>
                      <a:endParaRPr lang="pt-P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vert="wordArt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Volta 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Portugal (ciclismo)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Ginásio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Hidroginástica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pt-PT" sz="1200" i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Aquajogging</a:t>
                      </a:r>
                      <a:endParaRPr lang="pt-PT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Aulas de Educação Física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  <a:tr h="28803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NBA (Basquetebol)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Escalada / Rapel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Natação adaptada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Atividade Interna</a:t>
                      </a:r>
                    </a:p>
                  </a:txBody>
                  <a:tcPr marL="32707" marR="32707" marT="0" marB="0" anchor="ctr"/>
                </a:tc>
              </a:tr>
              <a:tr h="36004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t-PT" sz="120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Australia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Open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(Ténis)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Caminhadas / Marcha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- passeio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Ginástica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corretiva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Grupos equipa de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várias modalidades</a:t>
                      </a:r>
                      <a:endParaRPr lang="pt-PT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  <a:tr h="20509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vert="wordArt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Maratona de Nova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Iorque (Atletismo)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Maratona de Nova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Iorque (Atletismo)</a:t>
                      </a:r>
                      <a:endParaRPr lang="pt-PT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pt-PT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Hipoterapia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  <a:tr h="36004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vert="wordArt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Campeonato Nacional de Futebol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Jogos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fim-de-semana entre amigos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pt-P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Caminhadas / Marcha</a:t>
                      </a:r>
                      <a:r>
                        <a:rPr lang="pt-PT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- passeio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07" marR="3270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Equidad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</TotalTime>
  <Words>910</Words>
  <Application>Microsoft Office PowerPoint</Application>
  <PresentationFormat>Apresentação no Ecrã 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Equidade</vt:lpstr>
      <vt:lpstr>ÁREA - CONHECIMENTOS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M. E. - GEPE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- CONHECIMENTOS</dc:title>
  <dc:creator>Professor</dc:creator>
  <cp:lastModifiedBy>Toshiba1</cp:lastModifiedBy>
  <cp:revision>23</cp:revision>
  <dcterms:created xsi:type="dcterms:W3CDTF">2013-01-22T17:21:43Z</dcterms:created>
  <dcterms:modified xsi:type="dcterms:W3CDTF">2016-02-17T18:18:00Z</dcterms:modified>
</cp:coreProperties>
</file>