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8" r:id="rId3"/>
    <p:sldId id="270" r:id="rId4"/>
    <p:sldId id="275" r:id="rId5"/>
    <p:sldId id="258" r:id="rId6"/>
    <p:sldId id="272" r:id="rId7"/>
    <p:sldId id="274" r:id="rId8"/>
    <p:sldId id="262" r:id="rId9"/>
    <p:sldId id="267" r:id="rId10"/>
    <p:sldId id="273" r:id="rId11"/>
    <p:sldId id="266" r:id="rId12"/>
    <p:sldId id="264" r:id="rId13"/>
    <p:sldId id="263" r:id="rId14"/>
    <p:sldId id="276" r:id="rId15"/>
    <p:sldId id="277" r:id="rId16"/>
    <p:sldId id="279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917C4-BBA6-4A88-AD94-DB040276CC97}" type="datetimeFigureOut">
              <a:rPr lang="pt-PT" smtClean="0"/>
              <a:pPr/>
              <a:t>12-10-2016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4F973-8268-4A71-ACC7-2502547630E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66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A145E8-BA72-4307-A633-8D1AD89E6B64}" type="slidenum">
              <a:rPr lang="pt-PT"/>
              <a:pPr eaLnBrk="1" hangingPunct="1"/>
              <a:t>2</a:t>
            </a:fld>
            <a:endParaRPr lang="pt-P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36B141-4840-4E92-990E-4AEE750C79F5}" type="slidenum">
              <a:rPr lang="pt-PT"/>
              <a:pPr eaLnBrk="1" hangingPunct="1"/>
              <a:t>3</a:t>
            </a:fld>
            <a:endParaRPr lang="pt-PT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12-10-2016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12-10-2016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12-10-2016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12-10-2016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12-10-2016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12-10-2016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12-10-2016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12-10-2016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12-10-2016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12-10-2016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12-10-2016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1915F98-43FE-4AA3-83A0-56B84D44681F}" type="datetimeFigureOut">
              <a:rPr lang="pt-PT" smtClean="0"/>
              <a:pPr/>
              <a:t>12-10-2016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omo-emagrecer.com/calculo-de-imc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ef-severimfaria.000space.com/pages/actividade-fisica-e-saude/fitnessgram.php" TargetMode="External"/><Relationship Id="rId2" Type="http://schemas.openxmlformats.org/officeDocument/2006/relationships/hyperlink" Target="https://sites.google.com/a/externatodaluz.com/desporto/home/educacao-fisica/fitnessgra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a/externatodaluz.com/desporto/home/fitness" TargetMode="External"/><Relationship Id="rId4" Type="http://schemas.openxmlformats.org/officeDocument/2006/relationships/hyperlink" Target="http://www.gdef-severimfaria.000space.com/pages/actividade-fisica-e-saude/calculadoras-de-exercishycio-e-saude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Área dos conhecimentos</a:t>
            </a:r>
            <a:br>
              <a:rPr lang="pt-PT" dirty="0" smtClean="0"/>
            </a:br>
            <a:r>
              <a:rPr lang="pt-PT" dirty="0" smtClean="0"/>
              <a:t>1º período</a:t>
            </a:r>
            <a:br>
              <a:rPr lang="pt-PT" dirty="0" smtClean="0"/>
            </a:br>
            <a:r>
              <a:rPr lang="pt-PT" dirty="0" smtClean="0"/>
              <a:t>7º ano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6553200" cy="1440160"/>
          </a:xfrm>
        </p:spPr>
        <p:txBody>
          <a:bodyPr>
            <a:noAutofit/>
          </a:bodyPr>
          <a:lstStyle/>
          <a:p>
            <a:r>
              <a:rPr lang="pt-PT" dirty="0">
                <a:solidFill>
                  <a:srgbClr val="00B0F0"/>
                </a:solidFill>
              </a:rPr>
              <a:t>1. Conhece e interpreta os indicadores que caracterizam a Aptidão Física, nomeadamente: baixos valores de frequência respiratória e cardíaca, rápida recuperação após esforço, baixa percentagem de gordura corporal.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60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130300" y="2011363"/>
            <a:ext cx="2664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PT" sz="2000" b="1" dirty="0">
                <a:solidFill>
                  <a:srgbClr val="59B0A8"/>
                </a:solidFill>
                <a:latin typeface="Arial" charset="0"/>
              </a:rPr>
              <a:t>Frequência cardíaca</a:t>
            </a:r>
            <a:endParaRPr lang="pt-PT" sz="1600" b="1" dirty="0">
              <a:solidFill>
                <a:srgbClr val="59B0A8"/>
              </a:solidFill>
              <a:latin typeface="Arial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116013" y="2411413"/>
            <a:ext cx="475138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0779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pt-PT" b="1" dirty="0">
                <a:latin typeface="Arial" charset="0"/>
              </a:rPr>
              <a:t>Para calcular a frequência cardíaca por minuto existem várias formas simples e práticas:</a:t>
            </a:r>
          </a:p>
          <a:p>
            <a:pPr algn="just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pt-PT" dirty="0">
                <a:latin typeface="Arial" charset="0"/>
              </a:rPr>
              <a:t>  contar os batimentos cardíacos em 10 segundos e multiplicar por 6;</a:t>
            </a:r>
          </a:p>
          <a:p>
            <a:pPr algn="just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pt-PT" dirty="0">
                <a:latin typeface="Arial" charset="0"/>
              </a:rPr>
              <a:t>  contar os batimentos cardíacos em 15 segundos e multiplicar por 4.</a:t>
            </a:r>
          </a:p>
          <a:p>
            <a:pPr algn="just">
              <a:spcAft>
                <a:spcPts val="600"/>
              </a:spcAft>
            </a:pPr>
            <a:r>
              <a:rPr lang="pt-PT" b="1" dirty="0">
                <a:solidFill>
                  <a:srgbClr val="59B0A8"/>
                </a:solidFill>
                <a:latin typeface="Arial" charset="0"/>
              </a:rPr>
              <a:t>Exemplo: </a:t>
            </a:r>
            <a:r>
              <a:rPr lang="pt-PT" b="1" dirty="0">
                <a:latin typeface="Arial" charset="0"/>
              </a:rPr>
              <a:t>30 batimentos em 15 segundos</a:t>
            </a:r>
          </a:p>
          <a:p>
            <a:pPr lvl="3" algn="just">
              <a:spcAft>
                <a:spcPts val="600"/>
              </a:spcAft>
            </a:pPr>
            <a:r>
              <a:rPr lang="pt-PT" b="1" dirty="0">
                <a:latin typeface="Arial" charset="0"/>
              </a:rPr>
              <a:t>30 x 4 = 120 batimentos por minuto (BPM)</a:t>
            </a:r>
            <a:endParaRPr lang="pt-PT" dirty="0">
              <a:latin typeface="Arial" charset="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4" y="1978026"/>
            <a:ext cx="1514475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dirty="0"/>
              <a:t>APTIDÃO FÍSICA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846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ângulo 7"/>
          <p:cNvSpPr>
            <a:spLocks noChangeArrowheads="1"/>
          </p:cNvSpPr>
          <p:nvPr/>
        </p:nvSpPr>
        <p:spPr bwMode="auto">
          <a:xfrm>
            <a:off x="457200" y="1718914"/>
            <a:ext cx="7559675" cy="178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PT" dirty="0">
                <a:latin typeface="Arial" charset="0"/>
              </a:rPr>
              <a:t>Também a recuperação cardíaca é mais rápida em pessoas treinadas do que nas que não praticam exercício físico. Assim, quanto menor é o tempo de recuperação de um indivíduo, maior é a sua resistência. </a:t>
            </a:r>
          </a:p>
          <a:p>
            <a:pPr algn="just"/>
            <a:r>
              <a:rPr lang="pt-PT" dirty="0">
                <a:latin typeface="Arial" charset="0"/>
              </a:rPr>
              <a:t>A medição da frequência cardíaca é valiosa, pois dá-nos uma indicação sobre o tipo de esforço realizado e o nível de resistência de cada um.</a:t>
            </a: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489286" y="1243630"/>
            <a:ext cx="3517310" cy="48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PT" sz="2000" b="1" dirty="0">
                <a:solidFill>
                  <a:srgbClr val="59B0A8"/>
                </a:solidFill>
                <a:latin typeface="Arial" charset="0"/>
              </a:rPr>
              <a:t>Frequência cardíaca (</a:t>
            </a:r>
            <a:r>
              <a:rPr lang="pt-PT" sz="2000" b="1" dirty="0" err="1">
                <a:solidFill>
                  <a:srgbClr val="59B0A8"/>
                </a:solidFill>
                <a:latin typeface="Arial" charset="0"/>
              </a:rPr>
              <a:t>cont</a:t>
            </a:r>
            <a:r>
              <a:rPr lang="pt-PT" sz="2000" b="1" dirty="0">
                <a:solidFill>
                  <a:srgbClr val="59B0A8"/>
                </a:solidFill>
                <a:latin typeface="Arial" charset="0"/>
              </a:rPr>
              <a:t>.)</a:t>
            </a:r>
          </a:p>
        </p:txBody>
      </p:sp>
      <p:pic>
        <p:nvPicPr>
          <p:cNvPr id="20485" name="Picture 2" descr="E:\_Educacao Fisica\_Recursos\TE1\Parte_1\TE1.ED.FISICA.PPT.08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23" y="3091230"/>
            <a:ext cx="3252365" cy="280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1"/>
          <p:cNvSpPr>
            <a:spLocks noChangeArrowheads="1"/>
          </p:cNvSpPr>
          <p:nvPr/>
        </p:nvSpPr>
        <p:spPr bwMode="auto">
          <a:xfrm>
            <a:off x="1596441" y="5899105"/>
            <a:ext cx="457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PT" sz="1400" dirty="0">
                <a:latin typeface="Arial" charset="0"/>
              </a:rPr>
              <a:t>À medida que o tempo passa, os valores da frequência cardíaca descem, aproximando-se dos valores registados em repouso.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dirty="0"/>
              <a:t>Indicadores da aptidão física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678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E:\_Educacao Fisica\_Recursos\TE1\Parte_1\TE1.ED.FISICA.PPT.04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90889"/>
            <a:ext cx="46101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611560" y="1773237"/>
            <a:ext cx="7200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PT" b="1" dirty="0">
                <a:latin typeface="Arial" charset="0"/>
              </a:rPr>
              <a:t>Diminuição da frequência respiratória</a:t>
            </a:r>
            <a:r>
              <a:rPr lang="pt-PT" dirty="0">
                <a:latin typeface="Arial" charset="0"/>
              </a:rPr>
              <a:t> - o volume de ar de cada inspiração aumenta, o que permite o transporte de maior quantidade de oxigénio para as células.</a:t>
            </a:r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203577" y="260350"/>
            <a:ext cx="5940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PT" sz="2400" b="1">
                <a:solidFill>
                  <a:schemeClr val="bg1"/>
                </a:solidFill>
                <a:latin typeface="Arial" charset="0"/>
              </a:rPr>
              <a:t>O movimento e o exercício</a:t>
            </a:r>
          </a:p>
        </p:txBody>
      </p:sp>
      <p:sp>
        <p:nvSpPr>
          <p:cNvPr id="12296" name="Rectangle 1"/>
          <p:cNvSpPr>
            <a:spLocks noChangeArrowheads="1"/>
          </p:cNvSpPr>
          <p:nvPr/>
        </p:nvSpPr>
        <p:spPr bwMode="auto">
          <a:xfrm>
            <a:off x="1475656" y="5637213"/>
            <a:ext cx="48974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PT" sz="1400" dirty="0">
                <a:latin typeface="Arial" charset="0"/>
              </a:rPr>
              <a:t>Mede o perímetro da tua caixa torácica na inspiração e na expiração. Com o treino, estes valores aumentarão, o que corresponde a um benefício.</a:t>
            </a:r>
          </a:p>
        </p:txBody>
      </p:sp>
      <p:pic>
        <p:nvPicPr>
          <p:cNvPr id="12297" name="Picture 9" descr="R:\Coordenacao.Multimedia\_2012_PROJECTOS\5_6_ANO\EFISICA_ASA_TE1_TE2\_POWERPOINTS\TE1_Voleibol\TE1.ED.FISICA.PPT.37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6021388"/>
            <a:ext cx="10477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800" dirty="0"/>
              <a:t>Indicadores da aptidão física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507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16613" y="1484784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pt-PT" b="1" dirty="0">
                <a:latin typeface="Arial" charset="0"/>
              </a:rPr>
              <a:t>Aumento do volume dos músculos </a:t>
            </a:r>
            <a:r>
              <a:rPr lang="pt-PT" dirty="0">
                <a:latin typeface="Arial" charset="0"/>
              </a:rPr>
              <a:t>e melhoria da sua irrigação sanguínea - traduz-se num aumento da força e resistência</a:t>
            </a:r>
            <a:r>
              <a:rPr lang="pt-PT" dirty="0" smtClean="0">
                <a:latin typeface="Arial" charset="0"/>
              </a:rPr>
              <a:t>.</a:t>
            </a:r>
          </a:p>
          <a:p>
            <a:pPr algn="just" eaLnBrk="1" hangingPunct="1">
              <a:buFont typeface="Arial" charset="0"/>
              <a:buChar char="•"/>
            </a:pPr>
            <a:r>
              <a:rPr lang="pt-PT" b="1" dirty="0">
                <a:latin typeface="Arial" charset="0"/>
              </a:rPr>
              <a:t>Diminuição da percentagem de gordura corporal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203577" y="260350"/>
            <a:ext cx="5940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PT" sz="2400" b="1">
                <a:solidFill>
                  <a:schemeClr val="bg1"/>
                </a:solidFill>
                <a:latin typeface="Arial" charset="0"/>
              </a:rPr>
              <a:t>O movimento e o exercício</a:t>
            </a:r>
          </a:p>
        </p:txBody>
      </p:sp>
      <p:pic>
        <p:nvPicPr>
          <p:cNvPr id="10245" name="Picture 6" descr="E:\_Educacao Fisica\_Recursos\TE1\Parte_1\TE1.ED.FISICA.PPT.04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30557"/>
            <a:ext cx="35337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2160181" y="2574534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PT" sz="1200" dirty="0">
                <a:latin typeface="Arial" charset="0"/>
              </a:rPr>
              <a:t>Extensão</a:t>
            </a:r>
            <a:endParaRPr lang="pt-PT" sz="1200" dirty="0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4719436" y="2553558"/>
            <a:ext cx="6447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PT" sz="1200" dirty="0">
                <a:latin typeface="Arial" charset="0"/>
              </a:rPr>
              <a:t>Flexão</a:t>
            </a:r>
            <a:endParaRPr lang="pt-PT" sz="1200" dirty="0"/>
          </a:p>
        </p:txBody>
      </p:sp>
      <p:pic>
        <p:nvPicPr>
          <p:cNvPr id="10248" name="Picture 9" descr="R:\Coordenacao.Multimedia\_2012_PROJECTOS\5_6_ANO\EFISICA_ASA_TE1_TE2\_POWERPOINTS\TE1_Voleibol\TE1.ED.FISICA.PPT.37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6021388"/>
            <a:ext cx="10477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2"/>
          <p:cNvSpPr>
            <a:spLocks noChangeArrowheads="1"/>
          </p:cNvSpPr>
          <p:nvPr/>
        </p:nvSpPr>
        <p:spPr bwMode="auto">
          <a:xfrm>
            <a:off x="1187624" y="5303573"/>
            <a:ext cx="59769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PT" sz="1400" dirty="0">
                <a:latin typeface="Arial" charset="0"/>
              </a:rPr>
              <a:t>Mede o perímetro do teu braço nas posições indicadas – extensão e flexão. Se o fizeres periodicamente, certamente encontrarás valores progressivamente mais elevados.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800" dirty="0"/>
              <a:t>Indicadores da aptidão física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142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IMC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b="1" dirty="0"/>
              <a:t>Cálculo do IMC</a:t>
            </a:r>
          </a:p>
          <a:p>
            <a:r>
              <a:rPr lang="pt-PT" dirty="0"/>
              <a:t>Para fazer o cálculo do IMC basta dividir seu peso em quilogramas pela altura ao quadrado (em metros). O número que será gerado deve ser comparado aos valores da </a:t>
            </a:r>
            <a:r>
              <a:rPr lang="pt-PT" dirty="0">
                <a:hlinkClick r:id="rId2" tooltip="Cálculo de IMC - Tabela IMC"/>
              </a:rPr>
              <a:t>tabela IMC</a:t>
            </a:r>
            <a:r>
              <a:rPr lang="pt-PT" dirty="0"/>
              <a:t> para se saber se você está abaixo, em seu peso ideal ou acima do peso.</a:t>
            </a:r>
          </a:p>
          <a:p>
            <a:r>
              <a:rPr lang="pt-PT" dirty="0"/>
              <a:t>Por exemplo, se você pesa 60Kg e mede 1,67m, você deve utilizar a seguinte fórmula para calcular o IMC:</a:t>
            </a:r>
          </a:p>
          <a:p>
            <a:r>
              <a:rPr lang="pt-PT" b="1" dirty="0"/>
              <a:t>IMC = 60 ÷ 1,67²</a:t>
            </a:r>
            <a:br>
              <a:rPr lang="pt-PT" b="1" dirty="0"/>
            </a:br>
            <a:r>
              <a:rPr lang="pt-PT" b="1" dirty="0"/>
              <a:t>IMC = 60 ÷ 2,78</a:t>
            </a:r>
            <a:br>
              <a:rPr lang="pt-PT" b="1" dirty="0"/>
            </a:br>
            <a:r>
              <a:rPr lang="pt-PT" b="1" dirty="0"/>
              <a:t>IMC = </a:t>
            </a:r>
            <a:r>
              <a:rPr lang="pt-PT" b="1" u="sng" dirty="0"/>
              <a:t>21,5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417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IMC tabela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28" y="2473052"/>
            <a:ext cx="9144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85" y="2520677"/>
            <a:ext cx="6858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75" y="2498202"/>
            <a:ext cx="8858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102"/>
            <a:ext cx="6000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88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dirty="0"/>
              <a:t>APTIDÃO FÍSICA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Os testes de aptidão física</a:t>
            </a:r>
          </a:p>
          <a:p>
            <a:endParaRPr lang="pt-PT" dirty="0"/>
          </a:p>
          <a:p>
            <a:r>
              <a:rPr lang="pt-PT" dirty="0" smtClean="0">
                <a:hlinkClick r:id="rId2"/>
              </a:rPr>
              <a:t>https</a:t>
            </a:r>
            <a:r>
              <a:rPr lang="pt-PT" dirty="0">
                <a:hlinkClick r:id="rId2"/>
              </a:rPr>
              <a:t>://</a:t>
            </a:r>
            <a:r>
              <a:rPr lang="pt-PT" dirty="0" smtClean="0">
                <a:hlinkClick r:id="rId2"/>
              </a:rPr>
              <a:t>sites.google.com/a/externatodaluz.com/desporto/home/educacao-fisica/fitnessgram</a:t>
            </a:r>
            <a:r>
              <a:rPr lang="pt-PT" dirty="0" smtClean="0"/>
              <a:t> </a:t>
            </a:r>
          </a:p>
          <a:p>
            <a:r>
              <a:rPr lang="pt-PT" dirty="0">
                <a:hlinkClick r:id="rId3"/>
              </a:rPr>
              <a:t>http://</a:t>
            </a:r>
            <a:r>
              <a:rPr lang="pt-PT" dirty="0" smtClean="0">
                <a:hlinkClick r:id="rId3"/>
              </a:rPr>
              <a:t>www.gdef-severimfaria.000space.com/pages/actividade-fisica-e-saude/fitnessgram.php</a:t>
            </a:r>
            <a:r>
              <a:rPr lang="pt-PT" dirty="0" smtClean="0"/>
              <a:t> </a:t>
            </a:r>
          </a:p>
          <a:p>
            <a:endParaRPr lang="pt-PT" dirty="0"/>
          </a:p>
          <a:p>
            <a:r>
              <a:rPr lang="pt-PT" dirty="0" smtClean="0"/>
              <a:t>Outros links interessantes:</a:t>
            </a:r>
          </a:p>
          <a:p>
            <a:r>
              <a:rPr lang="pt-PT" dirty="0">
                <a:hlinkClick r:id="rId4"/>
              </a:rPr>
              <a:t>http://</a:t>
            </a:r>
            <a:r>
              <a:rPr lang="pt-PT" dirty="0" smtClean="0">
                <a:hlinkClick r:id="rId4"/>
              </a:rPr>
              <a:t>www.gdef-severimfaria.000space.com/pages/actividade-fisica-e-saude/calculadoras-de-exercishycio-e-saude.php</a:t>
            </a:r>
            <a:r>
              <a:rPr lang="pt-PT" dirty="0" smtClean="0"/>
              <a:t> </a:t>
            </a:r>
          </a:p>
          <a:p>
            <a:r>
              <a:rPr lang="pt-PT" dirty="0">
                <a:hlinkClick r:id="rId5"/>
              </a:rPr>
              <a:t>https://</a:t>
            </a:r>
            <a:r>
              <a:rPr lang="pt-PT" dirty="0" smtClean="0">
                <a:hlinkClick r:id="rId5"/>
              </a:rPr>
              <a:t>sites.google.com/a/externatodaluz.com/desporto/home/fitness</a:t>
            </a:r>
            <a:r>
              <a:rPr lang="pt-PT" dirty="0" smtClean="0"/>
              <a:t> 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259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>
            <a:spLocks noChangeArrowheads="1"/>
          </p:cNvSpPr>
          <p:nvPr/>
        </p:nvSpPr>
        <p:spPr bwMode="auto">
          <a:xfrm>
            <a:off x="1331913" y="333376"/>
            <a:ext cx="3887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3200" b="1">
                <a:solidFill>
                  <a:schemeClr val="bg1"/>
                </a:solidFill>
                <a:cs typeface="Arial" charset="0"/>
              </a:rPr>
              <a:t>Aptidão física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APTIDÃO FÍSICA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APTIDÃO FÍSICA</a:t>
            </a:r>
          </a:p>
          <a:p>
            <a:r>
              <a:rPr lang="pt-PT" dirty="0"/>
              <a:t>A aptidão física é a capacidade de cada um de nós realizar as tarefas do dia a dia e que pode ser melhorada através do exercício físico.</a:t>
            </a:r>
          </a:p>
          <a:p>
            <a:r>
              <a:rPr lang="pt-PT" dirty="0"/>
              <a:t>Quanto maior é o nível de aptidão física mais saudável poderá ser o indivíduo.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O que é a saúde?</a:t>
            </a:r>
          </a:p>
          <a:p>
            <a:r>
              <a:rPr lang="pt-PT" dirty="0"/>
              <a:t>Segundo a Organização Mundial de Saúde (OMS), a saúde é um bem-estar geral (não é apenas a ausência de doença). Os hábitos de vida saudável são fundamentais para a manutenção do estado de saúde.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58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APTIDÃO </a:t>
            </a:r>
            <a:r>
              <a:rPr lang="pt-PT" dirty="0" smtClean="0"/>
              <a:t>FÍSICA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349080"/>
          </a:xfrm>
        </p:spPr>
        <p:txBody>
          <a:bodyPr>
            <a:noAutofit/>
          </a:bodyPr>
          <a:lstStyle/>
          <a:p>
            <a:pPr marL="216000">
              <a:spcBef>
                <a:spcPts val="0"/>
              </a:spcBef>
            </a:pPr>
            <a:r>
              <a:rPr lang="pt-PT" sz="2000" b="1" dirty="0"/>
              <a:t>O exercício físico das crianças e jovens é </a:t>
            </a:r>
            <a:r>
              <a:rPr lang="pt-PT" sz="2000" b="1" dirty="0" err="1"/>
              <a:t>atualmente</a:t>
            </a:r>
            <a:r>
              <a:rPr lang="pt-PT" sz="2000" b="1" dirty="0"/>
              <a:t> insuficiente para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b="1" dirty="0"/>
              <a:t>a manutenção da saúde.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b="1" dirty="0">
                <a:solidFill>
                  <a:srgbClr val="00B0F0"/>
                </a:solidFill>
              </a:rPr>
              <a:t>Porquê?</a:t>
            </a:r>
            <a:r>
              <a:rPr lang="pt-PT" sz="2000" b="1" dirty="0"/>
              <a:t> </a:t>
            </a:r>
            <a:r>
              <a:rPr lang="pt-PT" sz="2000" dirty="0"/>
              <a:t>Porque há cada vez mais casas e menos espaços verdes; mais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crianças dentro de espaços fechados do que a brincar nas ruas e jardins;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mais carros e menos espaço para peões e ciclistas.</a:t>
            </a:r>
          </a:p>
          <a:p>
            <a:pPr marL="216000">
              <a:spcBef>
                <a:spcPts val="0"/>
              </a:spcBef>
            </a:pPr>
            <a:endParaRPr lang="pt-PT" sz="2000" b="1" dirty="0"/>
          </a:p>
          <a:p>
            <a:pPr marL="216000">
              <a:spcBef>
                <a:spcPts val="0"/>
              </a:spcBef>
            </a:pPr>
            <a:r>
              <a:rPr lang="pt-PT" sz="2000" b="1" dirty="0"/>
              <a:t>Hoje em dia, as brincadeiras das crianças são mais paradas e menos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b="1" dirty="0" err="1"/>
              <a:t>ativas</a:t>
            </a:r>
            <a:r>
              <a:rPr lang="pt-PT" sz="2000" b="1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b="1" dirty="0">
                <a:solidFill>
                  <a:srgbClr val="00B0F0"/>
                </a:solidFill>
              </a:rPr>
              <a:t>Porquê?</a:t>
            </a:r>
            <a:r>
              <a:rPr lang="pt-PT" sz="2000" b="1" dirty="0"/>
              <a:t> </a:t>
            </a:r>
            <a:r>
              <a:rPr lang="pt-PT" sz="2000" dirty="0"/>
              <a:t>Porque as crianças utilizam cada vez mais os computadores 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as consolas e </a:t>
            </a:r>
            <a:r>
              <a:rPr lang="pt-PT" sz="2000" dirty="0" err="1" smtClean="0"/>
              <a:t>veem</a:t>
            </a:r>
            <a:r>
              <a:rPr lang="pt-PT" sz="2000" dirty="0" smtClean="0"/>
              <a:t> </a:t>
            </a:r>
            <a:r>
              <a:rPr lang="pt-PT" sz="2000" dirty="0"/>
              <a:t>mais televisão, em detrimento de brincadeiras como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jogar à bola, andar de bicicleta ou correr</a:t>
            </a:r>
            <a:r>
              <a:rPr lang="pt-PT" sz="2000" dirty="0" smtClean="0"/>
              <a:t>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1167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6" y="2420939"/>
            <a:ext cx="169227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APTIDÃO </a:t>
            </a:r>
            <a:r>
              <a:rPr lang="pt-PT" dirty="0" smtClean="0"/>
              <a:t>FÍSICA</a:t>
            </a: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spcAft>
                <a:spcPts val="600"/>
              </a:spcAft>
              <a:buNone/>
            </a:pPr>
            <a:r>
              <a:rPr lang="pt-PT" dirty="0">
                <a:latin typeface="Arial" charset="0"/>
              </a:rPr>
              <a:t>Para atingir um bom nível de aptidão física, é necessário trabalhar as </a:t>
            </a:r>
            <a:r>
              <a:rPr lang="pt-PT" b="1" dirty="0">
                <a:latin typeface="Arial" charset="0"/>
              </a:rPr>
              <a:t>capacidades motoras (</a:t>
            </a:r>
            <a:r>
              <a:rPr lang="pt-PT" dirty="0">
                <a:latin typeface="Arial" charset="0"/>
              </a:rPr>
              <a:t>ou capacidades condicionais</a:t>
            </a:r>
            <a:r>
              <a:rPr lang="pt-PT" b="1" dirty="0" smtClean="0">
                <a:latin typeface="Arial" charset="0"/>
              </a:rPr>
              <a:t>)</a:t>
            </a:r>
            <a:r>
              <a:rPr lang="pt-PT" dirty="0" smtClean="0">
                <a:latin typeface="Arial" charset="0"/>
              </a:rPr>
              <a:t>:</a:t>
            </a:r>
            <a:endParaRPr lang="pt-PT" dirty="0">
              <a:latin typeface="Arial" charset="0"/>
            </a:endParaRPr>
          </a:p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pt-PT" dirty="0">
                <a:latin typeface="Arial" charset="0"/>
              </a:rPr>
              <a:t>  resistência;</a:t>
            </a:r>
          </a:p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pt-PT" dirty="0">
                <a:latin typeface="Arial" charset="0"/>
              </a:rPr>
              <a:t>  força;</a:t>
            </a:r>
          </a:p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pt-PT" dirty="0">
                <a:latin typeface="Arial" charset="0"/>
              </a:rPr>
              <a:t>  velocidade;</a:t>
            </a:r>
          </a:p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pt-PT" dirty="0">
                <a:latin typeface="Arial" charset="0"/>
              </a:rPr>
              <a:t>  flexibilidade;</a:t>
            </a:r>
          </a:p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pt-PT" dirty="0">
                <a:latin typeface="Arial" charset="0"/>
              </a:rPr>
              <a:t>  destreza </a:t>
            </a:r>
            <a:r>
              <a:rPr lang="pt-PT" dirty="0" smtClean="0">
                <a:latin typeface="Arial" charset="0"/>
              </a:rPr>
              <a:t>geral (ou agilidade).</a:t>
            </a:r>
            <a:endParaRPr lang="pt-PT" dirty="0">
              <a:latin typeface="Arial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59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_Educacao Fisica\_Recursos\TE1\Parte_1\TE1.ED.FISICA.PPT.09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531938"/>
            <a:ext cx="1962151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800" dirty="0"/>
              <a:t>APTIDÃO FÍSICA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5040560" cy="4464496"/>
          </a:xfrm>
        </p:spPr>
        <p:txBody>
          <a:bodyPr/>
          <a:lstStyle/>
          <a:p>
            <a:pPr marL="114300" indent="0" algn="just">
              <a:spcAft>
                <a:spcPts val="1200"/>
              </a:spcAft>
              <a:buNone/>
            </a:pPr>
            <a:r>
              <a:rPr lang="pt-PT" sz="2800" b="1" dirty="0"/>
              <a:t>O</a:t>
            </a:r>
            <a:r>
              <a:rPr lang="pt-PT" sz="105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PT" sz="2800" b="1" dirty="0"/>
              <a:t>movimento e o exercício</a:t>
            </a:r>
            <a:endParaRPr lang="pt-PT" sz="2400" b="1" dirty="0" smtClean="0">
              <a:latin typeface="Arial" charset="0"/>
            </a:endParaRPr>
          </a:p>
          <a:p>
            <a:pPr algn="just">
              <a:spcAft>
                <a:spcPts val="1200"/>
              </a:spcAft>
            </a:pPr>
            <a:r>
              <a:rPr lang="pt-PT" dirty="0" smtClean="0">
                <a:latin typeface="Arial" charset="0"/>
              </a:rPr>
              <a:t>O </a:t>
            </a:r>
            <a:r>
              <a:rPr lang="pt-PT" dirty="0">
                <a:latin typeface="Arial" charset="0"/>
              </a:rPr>
              <a:t>movimento corporal, quando é realizado de forma regular e com método, assume a designação de </a:t>
            </a:r>
            <a:r>
              <a:rPr lang="pt-PT" b="1" dirty="0">
                <a:latin typeface="Arial" charset="0"/>
              </a:rPr>
              <a:t>exercício físico</a:t>
            </a:r>
            <a:r>
              <a:rPr lang="pt-PT" dirty="0">
                <a:latin typeface="Arial" charset="0"/>
              </a:rPr>
              <a:t>.</a:t>
            </a:r>
          </a:p>
          <a:p>
            <a:r>
              <a:rPr lang="pt-PT" dirty="0">
                <a:latin typeface="Arial" charset="0"/>
              </a:rPr>
              <a:t>O organismo adapta-se progressivamente ao esforço exigido pelo exercício físico.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612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0" y="1989139"/>
            <a:ext cx="2198687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377" y="404664"/>
            <a:ext cx="7620000" cy="1143000"/>
          </a:xfrm>
        </p:spPr>
        <p:txBody>
          <a:bodyPr/>
          <a:lstStyle/>
          <a:p>
            <a:r>
              <a:rPr lang="pt-PT" sz="4800" dirty="0"/>
              <a:t>Indicadores da aptidão física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6256" y="1844824"/>
            <a:ext cx="5575904" cy="480060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pt-PT" sz="2400" dirty="0" smtClean="0"/>
              <a:t>Uma </a:t>
            </a:r>
            <a:r>
              <a:rPr lang="pt-PT" sz="2400" dirty="0"/>
              <a:t>das principais adaptações do organismo à prática de exercício físico, continuada, é a diminuição da frequência cardíaca – número de batimentos do coração por minuto. </a:t>
            </a:r>
          </a:p>
          <a:p>
            <a:pPr algn="just">
              <a:spcAft>
                <a:spcPts val="600"/>
              </a:spcAft>
            </a:pPr>
            <a:r>
              <a:rPr lang="pt-PT" sz="2400" dirty="0"/>
              <a:t>A um esforço mais intenso corresponde uma frequência cardíaca mais elevada e a um esforço menos intenso corresponde uma frequência cardíaca mais baixa.</a:t>
            </a:r>
          </a:p>
          <a:p>
            <a:endParaRPr lang="pt-PT" sz="2400" b="1" dirty="0">
              <a:solidFill>
                <a:srgbClr val="59B0A8"/>
              </a:solidFill>
              <a:latin typeface="Arial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720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2" y="4456114"/>
            <a:ext cx="2359025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0000" cy="1143000"/>
          </a:xfrm>
        </p:spPr>
        <p:txBody>
          <a:bodyPr/>
          <a:lstStyle/>
          <a:p>
            <a:r>
              <a:rPr lang="pt-PT" sz="4800" dirty="0"/>
              <a:t>Indicadores da aptidão física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7620000" cy="480060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pt-PT" dirty="0">
                <a:latin typeface="Arial" charset="0"/>
              </a:rPr>
              <a:t>Um indivíduo </a:t>
            </a:r>
            <a:r>
              <a:rPr lang="pt-PT" b="1" dirty="0">
                <a:latin typeface="Arial" charset="0"/>
              </a:rPr>
              <a:t>treinado</a:t>
            </a:r>
            <a:r>
              <a:rPr lang="pt-PT" dirty="0">
                <a:latin typeface="Arial" charset="0"/>
              </a:rPr>
              <a:t> realiza um determinado esforço com uma frequência cardíaca mais baixa do que um indivíduo sem preparação. A interrupção da </a:t>
            </a:r>
            <a:r>
              <a:rPr lang="pt-PT" dirty="0" err="1">
                <a:latin typeface="Arial" charset="0"/>
              </a:rPr>
              <a:t>atividade</a:t>
            </a:r>
            <a:r>
              <a:rPr lang="pt-PT" dirty="0">
                <a:latin typeface="Arial" charset="0"/>
              </a:rPr>
              <a:t> provoca a diminuição da frequência cardíaca. </a:t>
            </a:r>
          </a:p>
          <a:p>
            <a:pPr algn="just">
              <a:spcAft>
                <a:spcPts val="600"/>
              </a:spcAft>
            </a:pPr>
            <a:r>
              <a:rPr lang="pt-PT" dirty="0">
                <a:latin typeface="Arial" charset="0"/>
              </a:rPr>
              <a:t>À medida que o tempo passa, os valores de frequência cardíaca descem, aproximando-se dos valores registados em repouso.</a:t>
            </a:r>
          </a:p>
          <a:p>
            <a:pPr marL="11430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32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203577" y="260350"/>
            <a:ext cx="5940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PT" sz="2400" b="1">
                <a:solidFill>
                  <a:schemeClr val="bg1"/>
                </a:solidFill>
                <a:latin typeface="Arial" charset="0"/>
              </a:rPr>
              <a:t>O movimento e o exercício</a:t>
            </a:r>
          </a:p>
        </p:txBody>
      </p:sp>
      <p:pic>
        <p:nvPicPr>
          <p:cNvPr id="11270" name="Picture 2" descr="E:\_Educacao Fisica\_Recursos\TE1\Parte_1\TE1.ED.FISICA.PPT.04_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0709" y="4221088"/>
            <a:ext cx="3981451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800" dirty="0"/>
              <a:t>Indicadores da aptidão física</a:t>
            </a:r>
            <a:endParaRPr lang="pt-PT" sz="4800" b="1" dirty="0">
              <a:solidFill>
                <a:srgbClr val="59B0A8"/>
              </a:solidFill>
              <a:latin typeface="Arial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875657"/>
            <a:ext cx="7620000" cy="2273423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pt-PT" b="1" dirty="0">
                <a:latin typeface="Arial" charset="0"/>
              </a:rPr>
              <a:t>Diminuição da frequência cardíaca em </a:t>
            </a:r>
            <a:r>
              <a:rPr lang="pt-PT" b="1" dirty="0" smtClean="0">
                <a:latin typeface="Arial" charset="0"/>
              </a:rPr>
              <a:t>repouso</a:t>
            </a:r>
            <a:endParaRPr lang="pt-PT" dirty="0">
              <a:latin typeface="Arial" charset="0"/>
            </a:endParaRPr>
          </a:p>
          <a:p>
            <a:r>
              <a:rPr lang="pt-PT" dirty="0" smtClean="0">
                <a:latin typeface="Arial" charset="0"/>
              </a:rPr>
              <a:t>o </a:t>
            </a:r>
            <a:r>
              <a:rPr lang="pt-PT" dirty="0">
                <a:latin typeface="Arial" charset="0"/>
              </a:rPr>
              <a:t>coração, que também é um músculo, torna-se mais forte e volumoso, com maiores cavidades (aurículas e ventrículos</a:t>
            </a:r>
            <a:r>
              <a:rPr lang="pt-PT" dirty="0" smtClean="0">
                <a:latin typeface="Arial" charset="0"/>
              </a:rPr>
              <a:t>).</a:t>
            </a:r>
          </a:p>
          <a:p>
            <a:r>
              <a:rPr lang="pt-PT" sz="2400" dirty="0">
                <a:latin typeface="Arial" charset="0"/>
              </a:rPr>
              <a:t>Um coração mais forte e com maiores cavidades permite enviar mais sangue para a circulação em cada batimento. É o que acontece quando, por teres treinado bem, estás em boa forma.</a:t>
            </a:r>
          </a:p>
          <a:p>
            <a:endParaRPr lang="pt-PT" dirty="0">
              <a:latin typeface="Arial" charset="0"/>
            </a:endParaRPr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1" y="49411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Antes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228184" y="49411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Depois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59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95536" y="1417638"/>
            <a:ext cx="4824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PT" sz="2000" b="1" dirty="0">
                <a:solidFill>
                  <a:srgbClr val="CC0099"/>
                </a:solidFill>
                <a:latin typeface="Arial" charset="0"/>
              </a:rPr>
              <a:t>Como medir a frequência cardíaca:</a:t>
            </a:r>
            <a:endParaRPr lang="pt-PT" sz="1600" b="1" dirty="0">
              <a:solidFill>
                <a:srgbClr val="CC0099"/>
              </a:solidFill>
              <a:latin typeface="Arial" charset="0"/>
            </a:endParaRPr>
          </a:p>
        </p:txBody>
      </p:sp>
      <p:pic>
        <p:nvPicPr>
          <p:cNvPr id="21509" name="Picture 8" descr="E:\_Educacao Fisica\_Recursos\TE1\Parte_1\TE1.ED.FISICA.PPT.0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61606"/>
            <a:ext cx="7524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E:\_Educacao Fisica\_Recursos\TE1\Parte_1\TE1.ED.FISICA.PPT.0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2492896"/>
            <a:ext cx="638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E:\_Educacao Fisica\_Recursos\TE1\Parte_1\TE1.ED.FISICA.PPT.08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6" y="4425702"/>
            <a:ext cx="790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ângulo 7"/>
          <p:cNvSpPr>
            <a:spLocks noChangeArrowheads="1"/>
          </p:cNvSpPr>
          <p:nvPr/>
        </p:nvSpPr>
        <p:spPr bwMode="auto">
          <a:xfrm>
            <a:off x="507326" y="1936487"/>
            <a:ext cx="674220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pt-PT" dirty="0">
                <a:latin typeface="Arial" pitchFamily="34" charset="0"/>
                <a:cs typeface="Arial" pitchFamily="34" charset="0"/>
              </a:rPr>
              <a:t>A frequência cardíaca pode ser medida em três pontos distintos do teu corpo: no pulso, no pescoço ou no lado esquerdo do peito.</a:t>
            </a:r>
          </a:p>
          <a:p>
            <a:pPr algn="just">
              <a:defRPr/>
            </a:pPr>
            <a:endParaRPr lang="pt-PT" dirty="0">
              <a:latin typeface="Arial" pitchFamily="34" charset="0"/>
              <a:cs typeface="Arial" pitchFamily="34" charset="0"/>
            </a:endParaRPr>
          </a:p>
          <a:p>
            <a:pPr lvl="2" algn="just">
              <a:defRPr/>
            </a:pPr>
            <a:r>
              <a:rPr lang="pt-PT" b="1" dirty="0">
                <a:latin typeface="Arial" pitchFamily="34" charset="0"/>
                <a:cs typeface="Arial" pitchFamily="34" charset="0"/>
              </a:rPr>
              <a:t>Pulso</a:t>
            </a:r>
            <a:r>
              <a:rPr lang="pt-PT" dirty="0">
                <a:latin typeface="Arial" pitchFamily="34" charset="0"/>
                <a:cs typeface="Arial" pitchFamily="34" charset="0"/>
              </a:rPr>
              <a:t> – colocar a ponta dos dedos indicador e médio sobre o pulso.</a:t>
            </a:r>
          </a:p>
          <a:p>
            <a:pPr lvl="6" algn="just">
              <a:defRPr/>
            </a:pPr>
            <a:endParaRPr lang="pt-PT" dirty="0">
              <a:latin typeface="Arial" pitchFamily="34" charset="0"/>
              <a:cs typeface="Arial" pitchFamily="34" charset="0"/>
            </a:endParaRPr>
          </a:p>
          <a:p>
            <a:pPr lvl="6" algn="just">
              <a:defRPr/>
            </a:pPr>
            <a:r>
              <a:rPr lang="pt-PT" b="1" dirty="0">
                <a:latin typeface="Arial" pitchFamily="34" charset="0"/>
                <a:cs typeface="Arial" pitchFamily="34" charset="0"/>
              </a:rPr>
              <a:t>Pescoço</a:t>
            </a:r>
            <a:r>
              <a:rPr lang="pt-PT" dirty="0">
                <a:latin typeface="Arial" pitchFamily="34" charset="0"/>
                <a:cs typeface="Arial" pitchFamily="34" charset="0"/>
              </a:rPr>
              <a:t> – colocar a ponta dos dedos indicador e médio sobre o pescoço.</a:t>
            </a:r>
          </a:p>
          <a:p>
            <a:pPr lvl="6" algn="just">
              <a:defRPr/>
            </a:pPr>
            <a:endParaRPr lang="pt-PT" dirty="0">
              <a:latin typeface="Arial" pitchFamily="34" charset="0"/>
              <a:cs typeface="Arial" pitchFamily="34" charset="0"/>
            </a:endParaRPr>
          </a:p>
          <a:p>
            <a:pPr lvl="2" algn="just">
              <a:defRPr/>
            </a:pPr>
            <a:r>
              <a:rPr lang="pt-PT" b="1" dirty="0">
                <a:latin typeface="Arial" pitchFamily="34" charset="0"/>
                <a:cs typeface="Arial" pitchFamily="34" charset="0"/>
              </a:rPr>
              <a:t>Peito</a:t>
            </a:r>
            <a:r>
              <a:rPr lang="pt-PT" dirty="0">
                <a:latin typeface="Arial" pitchFamily="34" charset="0"/>
                <a:cs typeface="Arial" pitchFamily="34" charset="0"/>
              </a:rPr>
              <a:t> – colocar a palma da mão sobre o coração, no lado esquerdo do peito.</a:t>
            </a:r>
          </a:p>
          <a:p>
            <a:pPr algn="just">
              <a:defRPr/>
            </a:pPr>
            <a:endParaRPr lang="pt-PT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PT" dirty="0">
                <a:latin typeface="Arial" pitchFamily="34" charset="0"/>
                <a:cs typeface="Arial" pitchFamily="34" charset="0"/>
              </a:rPr>
              <a:t>Seguidamente contam-se as pulsações durante 10 ou 15 segundos, multiplicando o valor obtido por seis e quatro, </a:t>
            </a:r>
            <a:r>
              <a:rPr lang="pt-PT" dirty="0" err="1">
                <a:latin typeface="Arial" pitchFamily="34" charset="0"/>
                <a:cs typeface="Arial" pitchFamily="34" charset="0"/>
              </a:rPr>
              <a:t>respetivamente</a:t>
            </a:r>
            <a:r>
              <a:rPr lang="pt-PT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dirty="0"/>
              <a:t>Indicadores da aptidão física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059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idad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ida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133</TotalTime>
  <Words>999</Words>
  <Application>Microsoft Office PowerPoint</Application>
  <PresentationFormat>Apresentação no Ecrã (4:3)</PresentationFormat>
  <Paragraphs>98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Contiguidade</vt:lpstr>
      <vt:lpstr>Área dos conhecimentos 1º período 7º ano</vt:lpstr>
      <vt:lpstr>APTIDÃO FÍSICA</vt:lpstr>
      <vt:lpstr>APTIDÃO FÍSICA</vt:lpstr>
      <vt:lpstr>APTIDÃO FÍSICA</vt:lpstr>
      <vt:lpstr>APTIDÃO FÍSICA</vt:lpstr>
      <vt:lpstr>Indicadores da aptidão física</vt:lpstr>
      <vt:lpstr>Indicadores da aptidão física</vt:lpstr>
      <vt:lpstr>Indicadores da aptidão física</vt:lpstr>
      <vt:lpstr>Indicadores da aptidão física</vt:lpstr>
      <vt:lpstr>APTIDÃO FÍSICA</vt:lpstr>
      <vt:lpstr>Indicadores da aptidão física</vt:lpstr>
      <vt:lpstr>Indicadores da aptidão física</vt:lpstr>
      <vt:lpstr>Indicadores da aptidão física</vt:lpstr>
      <vt:lpstr>IMC</vt:lpstr>
      <vt:lpstr>IMC tabela</vt:lpstr>
      <vt:lpstr>APTIDÃO FÍSICA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Ponto 1</dc:title>
  <dc:creator>Professor</dc:creator>
  <cp:lastModifiedBy>Professor</cp:lastModifiedBy>
  <cp:revision>18</cp:revision>
  <dcterms:created xsi:type="dcterms:W3CDTF">2012-11-06T14:28:42Z</dcterms:created>
  <dcterms:modified xsi:type="dcterms:W3CDTF">2016-10-12T11:25:28Z</dcterms:modified>
</cp:coreProperties>
</file>