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81" r:id="rId3"/>
    <p:sldId id="288" r:id="rId4"/>
    <p:sldId id="289" r:id="rId5"/>
    <p:sldId id="280" r:id="rId6"/>
    <p:sldId id="287" r:id="rId7"/>
    <p:sldId id="290" r:id="rId8"/>
    <p:sldId id="283" r:id="rId9"/>
    <p:sldId id="285" r:id="rId10"/>
    <p:sldId id="292" r:id="rId11"/>
    <p:sldId id="293" r:id="rId12"/>
    <p:sldId id="294" r:id="rId13"/>
    <p:sldId id="295" r:id="rId14"/>
    <p:sldId id="282" r:id="rId15"/>
    <p:sldId id="291" r:id="rId16"/>
    <p:sldId id="286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917C4-BBA6-4A88-AD94-DB040276CC97}" type="datetimeFigureOut">
              <a:rPr lang="pt-PT" smtClean="0"/>
              <a:pPr/>
              <a:t>02-11-2016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4F973-8268-4A71-ACC7-2502547630E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66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6AFCC2-32CD-445A-89CB-26A5CB4B8AEF}" type="slidenum">
              <a:rPr lang="pt-PT"/>
              <a:pPr eaLnBrk="1" hangingPunct="1"/>
              <a:t>5</a:t>
            </a:fld>
            <a:endParaRPr lang="pt-PT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B83132-89B8-44F9-92CD-93062DBB99E4}" type="slidenum">
              <a:rPr lang="pt-PT"/>
              <a:pPr eaLnBrk="1" hangingPunct="1"/>
              <a:t>15</a:t>
            </a:fld>
            <a:endParaRPr lang="pt-P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009410-58F1-4222-9DB1-87D0E5670D5D}" type="slidenum">
              <a:rPr lang="pt-PT"/>
              <a:pPr eaLnBrk="1" hangingPunct="1"/>
              <a:t>16</a:t>
            </a:fld>
            <a:endParaRPr lang="pt-PT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C38641-77FE-43F9-8B07-87129E712115}" type="slidenum">
              <a:rPr lang="pt-PT"/>
              <a:pPr eaLnBrk="1" hangingPunct="1"/>
              <a:t>6</a:t>
            </a:fld>
            <a:endParaRPr lang="pt-PT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C38641-77FE-43F9-8B07-87129E712115}" type="slidenum">
              <a:rPr lang="pt-PT"/>
              <a:pPr eaLnBrk="1" hangingPunct="1"/>
              <a:t>7</a:t>
            </a:fld>
            <a:endParaRPr lang="pt-PT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B83132-89B8-44F9-92CD-93062DBB99E4}" type="slidenum">
              <a:rPr lang="pt-PT"/>
              <a:pPr eaLnBrk="1" hangingPunct="1"/>
              <a:t>8</a:t>
            </a:fld>
            <a:endParaRPr lang="pt-P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ECA92D-C76F-45BE-931F-7F43AEB695E7}" type="slidenum">
              <a:rPr lang="pt-PT"/>
              <a:pPr eaLnBrk="1" hangingPunct="1"/>
              <a:t>9</a:t>
            </a:fld>
            <a:endParaRPr lang="pt-P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ECA92D-C76F-45BE-931F-7F43AEB695E7}" type="slidenum">
              <a:rPr lang="pt-PT"/>
              <a:pPr eaLnBrk="1" hangingPunct="1"/>
              <a:t>10</a:t>
            </a:fld>
            <a:endParaRPr lang="pt-P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ECA92D-C76F-45BE-931F-7F43AEB695E7}" type="slidenum">
              <a:rPr lang="pt-PT"/>
              <a:pPr eaLnBrk="1" hangingPunct="1"/>
              <a:t>11</a:t>
            </a:fld>
            <a:endParaRPr lang="pt-P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ECA92D-C76F-45BE-931F-7F43AEB695E7}" type="slidenum">
              <a:rPr lang="pt-PT"/>
              <a:pPr eaLnBrk="1" hangingPunct="1"/>
              <a:t>12</a:t>
            </a:fld>
            <a:endParaRPr lang="pt-P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ECA92D-C76F-45BE-931F-7F43AEB695E7}" type="slidenum">
              <a:rPr lang="pt-PT"/>
              <a:pPr eaLnBrk="1" hangingPunct="1"/>
              <a:t>13</a:t>
            </a:fld>
            <a:endParaRPr lang="pt-P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02-11-2016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02-11-2016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02-11-2016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02-11-2016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02-11-2016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02-11-2016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02-11-2016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02-11-2016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02-11-2016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02-11-2016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5F98-43FE-4AA3-83A0-56B84D44681F}" type="datetimeFigureOut">
              <a:rPr lang="pt-PT" smtClean="0"/>
              <a:pPr/>
              <a:t>02-11-2016</a:t>
            </a:fld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8B394DA-FDD5-41BC-9F9C-CC21F04A08D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1915F98-43FE-4AA3-83A0-56B84D44681F}" type="datetimeFigureOut">
              <a:rPr lang="pt-PT" smtClean="0"/>
              <a:pPr/>
              <a:t>02-11-2016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5.png"/><Relationship Id="rId4" Type="http://schemas.openxmlformats.org/officeDocument/2006/relationships/image" Target="../media/image30.jpe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484785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Área dos conhecimentos</a:t>
            </a:r>
            <a:br>
              <a:rPr lang="pt-PT" dirty="0" smtClean="0"/>
            </a:br>
            <a:r>
              <a:rPr lang="pt-PT" dirty="0" smtClean="0"/>
              <a:t>2º período</a:t>
            </a:r>
            <a:br>
              <a:rPr lang="pt-PT" dirty="0" smtClean="0"/>
            </a:br>
            <a:r>
              <a:rPr lang="pt-PT" dirty="0" smtClean="0"/>
              <a:t>7º ano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6912768" cy="1296144"/>
          </a:xfrm>
        </p:spPr>
        <p:txBody>
          <a:bodyPr>
            <a:noAutofit/>
          </a:bodyPr>
          <a:lstStyle/>
          <a:p>
            <a:pPr algn="just"/>
            <a:r>
              <a:rPr lang="pt-PT" dirty="0">
                <a:solidFill>
                  <a:srgbClr val="00B0F0"/>
                </a:solidFill>
              </a:rPr>
              <a:t>1. </a:t>
            </a:r>
            <a:r>
              <a:rPr lang="pt-PT" dirty="0" smtClean="0">
                <a:solidFill>
                  <a:srgbClr val="00B0F0"/>
                </a:solidFill>
              </a:rPr>
              <a:t>Compreende as relações entre exercício físico, a recuperação, o repouso e a alimentação, na melhoria da Aptidão Física, expondo princípios que assegurem essa melhoria.</a:t>
            </a:r>
            <a:endParaRPr lang="pt-PT" dirty="0">
              <a:solidFill>
                <a:srgbClr val="00B0F0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60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390288" y="1700808"/>
            <a:ext cx="792088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Pequeno-Almoço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Primeiros 30’ do dia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Melhora os resultados escolares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Regula o apetite ao longo do dia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Promove o desenvolvimento saudável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Deve incluir: CEREAIS, LATICINIOS e FRUTA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862049" y="515938"/>
            <a:ext cx="697735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0B0F0"/>
                </a:solidFill>
              </a:rPr>
              <a:t>● </a:t>
            </a:r>
            <a:r>
              <a:rPr lang="pt-PT" sz="2000" b="1" dirty="0" smtClean="0">
                <a:solidFill>
                  <a:srgbClr val="00B0F0"/>
                </a:solidFill>
              </a:rPr>
              <a:t>ALIMENTAÇÃO</a:t>
            </a:r>
          </a:p>
          <a:p>
            <a:r>
              <a:rPr lang="pt-PT" sz="2000" i="1" dirty="0"/>
              <a:t>Repartir os alimentos por 5 a 6 </a:t>
            </a:r>
            <a:r>
              <a:rPr lang="pt-PT" sz="2000" i="1" dirty="0" smtClean="0"/>
              <a:t>refeições diárias, </a:t>
            </a:r>
            <a:r>
              <a:rPr lang="pt-PT" sz="2000" i="1" dirty="0"/>
              <a:t>de modo a evitar</a:t>
            </a:r>
          </a:p>
          <a:p>
            <a:r>
              <a:rPr lang="pt-PT" sz="2000" i="1" dirty="0"/>
              <a:t>estar mais de 3 horas sem comer</a:t>
            </a:r>
            <a:endParaRPr lang="pt-PT" sz="2000" b="1" dirty="0">
              <a:solidFill>
                <a:srgbClr val="00B0F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90288" y="3645024"/>
            <a:ext cx="792088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Almoço / Jantar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Comer sempre sopa (produtos hortícolas e/ou leguminosas)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Preferir </a:t>
            </a:r>
            <a:r>
              <a:rPr lang="pt-PT" dirty="0">
                <a:latin typeface="Arial" pitchFamily="34" charset="0"/>
                <a:cs typeface="Arial" pitchFamily="34" charset="0"/>
              </a:rPr>
              <a:t>os grelhados, cozidos e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estufados, evitando os fritos</a:t>
            </a:r>
            <a:r>
              <a:rPr lang="pt-PT" dirty="0">
                <a:latin typeface="Arial" pitchFamily="34" charset="0"/>
                <a:cs typeface="Arial" pitchFamily="34" charset="0"/>
              </a:rPr>
              <a:t>.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Sobremesa: FRUTA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(fresca e da época)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1544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8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390288" y="1268760"/>
            <a:ext cx="792088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Merenda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Pelo menos 2 merendas por dia (manhã e tarde)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Resposta às necessidades do organismo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Evitam o “petiscar frequente”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Deve incluir: (CEREAIS +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LATICÍNIOS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) ou (FRUTA + CEREAIS)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862049" y="515938"/>
            <a:ext cx="2723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0B0F0"/>
                </a:solidFill>
              </a:rPr>
              <a:t>● </a:t>
            </a:r>
            <a:r>
              <a:rPr lang="pt-PT" sz="2000" b="1" dirty="0" smtClean="0">
                <a:solidFill>
                  <a:srgbClr val="00B0F0"/>
                </a:solidFill>
              </a:rPr>
              <a:t>ALIMENTAÇÃO (</a:t>
            </a:r>
            <a:r>
              <a:rPr lang="pt-PT" sz="2000" b="1" dirty="0" err="1" smtClean="0">
                <a:solidFill>
                  <a:srgbClr val="00B0F0"/>
                </a:solidFill>
              </a:rPr>
              <a:t>cont</a:t>
            </a:r>
            <a:r>
              <a:rPr lang="pt-PT" sz="2000" b="1" dirty="0" smtClean="0">
                <a:solidFill>
                  <a:srgbClr val="00B0F0"/>
                </a:solidFill>
              </a:rPr>
              <a:t>.)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71079" y="4269266"/>
            <a:ext cx="792088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Ceia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Pequena refeição mesmo antes da hora de dormir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Evita ficar possivelmente mais de 8h em jejum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dirty="0">
                <a:latin typeface="Arial" pitchFamily="34" charset="0"/>
                <a:cs typeface="Arial" pitchFamily="34" charset="0"/>
              </a:rPr>
              <a:t>Deve incluir: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(CEREAIS </a:t>
            </a:r>
            <a:r>
              <a:rPr lang="pt-PT" dirty="0">
                <a:latin typeface="Arial" pitchFamily="34" charset="0"/>
                <a:cs typeface="Arial" pitchFamily="34" charset="0"/>
              </a:rPr>
              <a:t>+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LATICÍNIOS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PT" dirty="0">
                <a:latin typeface="Arial" pitchFamily="34" charset="0"/>
                <a:cs typeface="Arial" pitchFamily="34" charset="0"/>
              </a:rPr>
              <a:t>ou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(FRUTA </a:t>
            </a:r>
            <a:r>
              <a:rPr lang="pt-PT" dirty="0">
                <a:latin typeface="Arial" pitchFamily="34" charset="0"/>
                <a:cs typeface="Arial" pitchFamily="34" charset="0"/>
              </a:rPr>
              <a:t>+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CEREAIS)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72" y="2738437"/>
            <a:ext cx="571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14915"/>
            <a:ext cx="1600192" cy="96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17418"/>
            <a:ext cx="1452624" cy="125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17" y="3106625"/>
            <a:ext cx="628021" cy="10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3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390288" y="1268760"/>
            <a:ext cx="792088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O QUE EVITAR!</a:t>
            </a:r>
          </a:p>
          <a:p>
            <a:endParaRPr lang="pt-PT" sz="2000" b="1" u="sng" dirty="0">
              <a:latin typeface="Arial" pitchFamily="34" charset="0"/>
              <a:cs typeface="Arial" pitchFamily="34" charset="0"/>
            </a:endParaRPr>
          </a:p>
          <a:p>
            <a:endParaRPr lang="pt-PT" sz="2000" b="1" u="sng" dirty="0" smtClean="0">
              <a:latin typeface="Arial" pitchFamily="34" charset="0"/>
              <a:cs typeface="Arial" pitchFamily="34" charset="0"/>
            </a:endParaRPr>
          </a:p>
          <a:p>
            <a:endParaRPr lang="pt-PT" sz="2000" b="1" u="sng" dirty="0">
              <a:latin typeface="Arial" pitchFamily="34" charset="0"/>
              <a:cs typeface="Arial" pitchFamily="34" charset="0"/>
            </a:endParaRPr>
          </a:p>
          <a:p>
            <a:endParaRPr lang="pt-PT" sz="2000" b="1" u="sng" dirty="0" smtClean="0">
              <a:latin typeface="Arial" pitchFamily="34" charset="0"/>
              <a:cs typeface="Arial" pitchFamily="34" charset="0"/>
            </a:endParaRPr>
          </a:p>
          <a:p>
            <a:endParaRPr lang="pt-PT" sz="2000" b="1" u="sng" dirty="0">
              <a:latin typeface="Arial" pitchFamily="34" charset="0"/>
              <a:cs typeface="Arial" pitchFamily="34" charset="0"/>
            </a:endParaRPr>
          </a:p>
          <a:p>
            <a:endParaRPr lang="pt-PT" sz="2000" b="1" u="sng" dirty="0" smtClean="0">
              <a:latin typeface="Arial" pitchFamily="34" charset="0"/>
              <a:cs typeface="Arial" pitchFamily="34" charset="0"/>
            </a:endParaRPr>
          </a:p>
          <a:p>
            <a:endParaRPr lang="pt-PT" sz="2000" b="1" u="sng" dirty="0">
              <a:latin typeface="Arial" pitchFamily="34" charset="0"/>
              <a:cs typeface="Arial" pitchFamily="34" charset="0"/>
            </a:endParaRPr>
          </a:p>
          <a:p>
            <a:endParaRPr lang="pt-PT" sz="2000" b="1" u="sng" dirty="0" smtClean="0">
              <a:latin typeface="Arial" pitchFamily="34" charset="0"/>
              <a:cs typeface="Arial" pitchFamily="34" charset="0"/>
            </a:endParaRPr>
          </a:p>
          <a:p>
            <a:endParaRPr lang="pt-PT" sz="2000" b="1" u="sng" dirty="0">
              <a:latin typeface="Arial" pitchFamily="34" charset="0"/>
              <a:cs typeface="Arial" pitchFamily="34" charset="0"/>
            </a:endParaRPr>
          </a:p>
          <a:p>
            <a:endParaRPr lang="pt-PT" sz="2000" b="1" u="sng" dirty="0" smtClean="0">
              <a:latin typeface="Arial" pitchFamily="34" charset="0"/>
              <a:cs typeface="Arial" pitchFamily="34" charset="0"/>
            </a:endParaRPr>
          </a:p>
          <a:p>
            <a:endParaRPr lang="pt-PT" sz="2000" b="1" u="sng" dirty="0">
              <a:latin typeface="Arial" pitchFamily="34" charset="0"/>
              <a:cs typeface="Arial" pitchFamily="34" charset="0"/>
            </a:endParaRPr>
          </a:p>
          <a:p>
            <a:endParaRPr lang="pt-PT" sz="2000" b="1" u="sng" dirty="0" smtClean="0">
              <a:latin typeface="Arial" pitchFamily="34" charset="0"/>
              <a:cs typeface="Arial" pitchFamily="34" charset="0"/>
            </a:endParaRPr>
          </a:p>
          <a:p>
            <a:endParaRPr lang="pt-PT" sz="2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862049" y="515938"/>
            <a:ext cx="2723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0B0F0"/>
                </a:solidFill>
              </a:rPr>
              <a:t>● </a:t>
            </a:r>
            <a:r>
              <a:rPr lang="pt-PT" sz="2000" b="1" dirty="0" smtClean="0">
                <a:solidFill>
                  <a:srgbClr val="00B0F0"/>
                </a:solidFill>
              </a:rPr>
              <a:t>ALIMENTAÇÃO (</a:t>
            </a:r>
            <a:r>
              <a:rPr lang="pt-PT" sz="2000" b="1" dirty="0" err="1" smtClean="0">
                <a:solidFill>
                  <a:srgbClr val="00B0F0"/>
                </a:solidFill>
              </a:rPr>
              <a:t>cont</a:t>
            </a:r>
            <a:r>
              <a:rPr lang="pt-PT" sz="2000" b="1" dirty="0" smtClean="0">
                <a:solidFill>
                  <a:srgbClr val="00B0F0"/>
                </a:solidFill>
              </a:rPr>
              <a:t>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39" y="2365789"/>
            <a:ext cx="1428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45" y="584145"/>
            <a:ext cx="2418677" cy="149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47" y="2788434"/>
            <a:ext cx="1606077" cy="240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8" y="2063736"/>
            <a:ext cx="2193789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48" y="4532776"/>
            <a:ext cx="1857548" cy="132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00" y="5211956"/>
            <a:ext cx="1704693" cy="151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59" y="3117838"/>
            <a:ext cx="13144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ttps://encrypted-tbn3.gstatic.com/images?q=tbn:ANd9GcT2db3VspIwC23PHYa5skavy1ClyvZntxjijutKW9OKakKhljowi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57" y="1022373"/>
            <a:ext cx="1385075" cy="14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96" y="5107061"/>
            <a:ext cx="2311648" cy="151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https://encrypted-tbn0.gstatic.com/images?q=tbn:ANd9GcSP56isCbdir--ES_PQDkhRhjpD2pSKpvcCL0uVKPPdB0Vf0OO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86" y="3927463"/>
            <a:ext cx="2053856" cy="136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8" y="4437111"/>
            <a:ext cx="2050555" cy="154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ttps://encrypted-tbn0.gstatic.com/images?q=tbn:ANd9GcQ2ImelOx59Rc0LDAkzUxpRBEvKG_Wt3njF4SKuz-NB689SE9-M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61" y="2473275"/>
            <a:ext cx="2067367" cy="15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390288" y="1295067"/>
            <a:ext cx="792088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PORQUÊ?</a:t>
            </a:r>
          </a:p>
          <a:p>
            <a:endParaRPr lang="pt-PT" sz="2000" b="1" u="sng" dirty="0">
              <a:latin typeface="Arial" pitchFamily="34" charset="0"/>
              <a:cs typeface="Arial" pitchFamily="34" charset="0"/>
            </a:endParaRP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…em 100 gramas:</a:t>
            </a:r>
          </a:p>
          <a:p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endParaRPr lang="pt-PT" sz="2000" b="1" u="sng" dirty="0">
              <a:latin typeface="Arial" pitchFamily="34" charset="0"/>
              <a:cs typeface="Arial" pitchFamily="34" charset="0"/>
            </a:endParaRPr>
          </a:p>
          <a:p>
            <a:endParaRPr lang="pt-PT" sz="2000" b="1" u="sng" dirty="0" smtClean="0">
              <a:latin typeface="Arial" pitchFamily="34" charset="0"/>
              <a:cs typeface="Arial" pitchFamily="34" charset="0"/>
            </a:endParaRPr>
          </a:p>
          <a:p>
            <a:endParaRPr lang="pt-PT" sz="2000" b="1" dirty="0">
              <a:latin typeface="Arial" pitchFamily="34" charset="0"/>
              <a:cs typeface="Arial" pitchFamily="34" charset="0"/>
            </a:endParaRPr>
          </a:p>
          <a:p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                           298kcal                400kcal             702kcal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(300gr)</a:t>
            </a:r>
            <a:endParaRPr lang="pt-PT" sz="1400" dirty="0">
              <a:latin typeface="Arial" pitchFamily="34" charset="0"/>
              <a:cs typeface="Arial" pitchFamily="34" charset="0"/>
            </a:endParaRP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   196kcal</a:t>
            </a:r>
          </a:p>
          <a:p>
            <a:endParaRPr lang="pt-PT" sz="2000" b="1" dirty="0">
              <a:latin typeface="Arial" pitchFamily="34" charset="0"/>
              <a:cs typeface="Arial" pitchFamily="34" charset="0"/>
            </a:endParaRPr>
          </a:p>
          <a:p>
            <a:endParaRPr lang="pt-PT" sz="2000" b="1" u="sng" dirty="0" smtClean="0">
              <a:latin typeface="Arial" pitchFamily="34" charset="0"/>
              <a:cs typeface="Arial" pitchFamily="34" charset="0"/>
            </a:endParaRPr>
          </a:p>
          <a:p>
            <a:endParaRPr lang="pt-PT" sz="2000" b="1" u="sng" dirty="0">
              <a:latin typeface="Arial" pitchFamily="34" charset="0"/>
              <a:cs typeface="Arial" pitchFamily="34" charset="0"/>
            </a:endParaRPr>
          </a:p>
          <a:p>
            <a:endParaRPr lang="pt-PT" sz="2000" b="1" u="sng" dirty="0" smtClean="0">
              <a:latin typeface="Arial" pitchFamily="34" charset="0"/>
              <a:cs typeface="Arial" pitchFamily="34" charset="0"/>
            </a:endParaRPr>
          </a:p>
          <a:p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 395kcal             150kcal                 300kcal              1055kcal</a:t>
            </a:r>
            <a:endParaRPr lang="pt-PT" sz="2000" dirty="0">
              <a:latin typeface="Arial" pitchFamily="34" charset="0"/>
              <a:cs typeface="Arial" pitchFamily="34" charset="0"/>
            </a:endParaRP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(3 bolachas)                   (1 rissol)</a:t>
            </a: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862049" y="515938"/>
            <a:ext cx="2723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0B0F0"/>
                </a:solidFill>
              </a:rPr>
              <a:t>● </a:t>
            </a:r>
            <a:r>
              <a:rPr lang="pt-PT" sz="2000" b="1" dirty="0" smtClean="0">
                <a:solidFill>
                  <a:srgbClr val="00B0F0"/>
                </a:solidFill>
              </a:rPr>
              <a:t>ALIMENTAÇÃO (</a:t>
            </a:r>
            <a:r>
              <a:rPr lang="pt-PT" sz="2000" b="1" dirty="0" err="1" smtClean="0">
                <a:solidFill>
                  <a:srgbClr val="00B0F0"/>
                </a:solidFill>
              </a:rPr>
              <a:t>cont</a:t>
            </a:r>
            <a:r>
              <a:rPr lang="pt-PT" sz="2000" b="1" dirty="0" smtClean="0">
                <a:solidFill>
                  <a:srgbClr val="00B0F0"/>
                </a:solidFill>
              </a:rPr>
              <a:t>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4" y="2281741"/>
            <a:ext cx="1420299" cy="177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23" y="2409480"/>
            <a:ext cx="1516845" cy="130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26" y="1295067"/>
            <a:ext cx="1606077" cy="240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30" y="4324763"/>
            <a:ext cx="1811445" cy="15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08" y="4653136"/>
            <a:ext cx="1190991" cy="119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19" y="4092733"/>
            <a:ext cx="13144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5732463"/>
            <a:ext cx="8183562" cy="8651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Quanto custa queimar cada dose?</a:t>
            </a:r>
            <a:endParaRPr lang="pt-PT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9219" name="Marcador de Posição de Conteúdo 3" descr="10052010172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7"/>
          <a:stretch>
            <a:fillRect/>
          </a:stretch>
        </p:blipFill>
        <p:spPr>
          <a:xfrm>
            <a:off x="251520" y="332656"/>
            <a:ext cx="8035925" cy="5545138"/>
          </a:xfrm>
        </p:spPr>
      </p:pic>
    </p:spTree>
    <p:extLst>
      <p:ext uri="{BB962C8B-B14F-4D97-AF65-F5344CB8AC3E}">
        <p14:creationId xmlns:p14="http://schemas.microsoft.com/office/powerpoint/2010/main" val="32003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433569" y="5219087"/>
            <a:ext cx="77768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Deve-se dormir em média 8 horas diárias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Um sono reparador e de qualidade ajuda a restabelecer  a energia perdida durante o dia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No período de sono não ultrapassar  as 10 horas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16"/>
          <p:cNvSpPr>
            <a:spLocks noChangeArrowheads="1"/>
          </p:cNvSpPr>
          <p:nvPr/>
        </p:nvSpPr>
        <p:spPr bwMode="auto">
          <a:xfrm>
            <a:off x="1115616" y="404664"/>
            <a:ext cx="14382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0B0F0"/>
                </a:solidFill>
              </a:rPr>
              <a:t>● </a:t>
            </a:r>
            <a:r>
              <a:rPr lang="pt-PT" sz="2000" b="1" dirty="0" smtClean="0">
                <a:solidFill>
                  <a:srgbClr val="00B0F0"/>
                </a:solidFill>
              </a:rPr>
              <a:t>REPOUSO</a:t>
            </a:r>
            <a:endParaRPr lang="pt-PT" sz="2000" b="1" dirty="0">
              <a:solidFill>
                <a:srgbClr val="00B0F0"/>
              </a:solidFill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47936" y="1052736"/>
            <a:ext cx="777686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Uma alimentação saudável é importante na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obtenção de bons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resultados desportivos e na obtenção de bons parâmetros de saúde, tal como é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o 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repouso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 (também chamado na gíria desportiva «</a:t>
            </a:r>
            <a:r>
              <a:rPr lang="pt-PT" sz="2000" i="1" dirty="0">
                <a:latin typeface="Arial" pitchFamily="34" charset="0"/>
                <a:cs typeface="Arial" pitchFamily="34" charset="0"/>
              </a:rPr>
              <a:t>treino passivo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»).</a:t>
            </a:r>
          </a:p>
          <a:p>
            <a:r>
              <a:rPr lang="pt-PT" sz="2000" dirty="0">
                <a:latin typeface="Arial" pitchFamily="34" charset="0"/>
                <a:cs typeface="Arial" pitchFamily="34" charset="0"/>
              </a:rPr>
              <a:t>Se submetermos o corpo a esforços demasiado intensos e não lhe dermos tempo suficiente para a recuperação, estamos a prejudicar-nos fisicamente; em vez de evoluirmos, estaremos a regredir.</a:t>
            </a:r>
          </a:p>
          <a:p>
            <a:r>
              <a:rPr lang="pt-PT" sz="2000" dirty="0">
                <a:latin typeface="Arial" pitchFamily="34" charset="0"/>
                <a:cs typeface="Arial" pitchFamily="34" charset="0"/>
              </a:rPr>
              <a:t>A prática exagerada do exercício físico, sem o correspondente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descanso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, leva-nos àquilo que em desporto se chama «</a:t>
            </a:r>
            <a:r>
              <a:rPr lang="pt-PT" sz="2000" b="1" dirty="0" err="1">
                <a:latin typeface="Arial" pitchFamily="34" charset="0"/>
                <a:cs typeface="Arial" pitchFamily="34" charset="0"/>
              </a:rPr>
              <a:t>supertreino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» que é, muitas vezes, causa de acidentes e lesões.</a:t>
            </a:r>
          </a:p>
        </p:txBody>
      </p:sp>
    </p:spTree>
    <p:extLst>
      <p:ext uri="{BB962C8B-B14F-4D97-AF65-F5344CB8AC3E}">
        <p14:creationId xmlns:p14="http://schemas.microsoft.com/office/powerpoint/2010/main" val="552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971550" y="1196975"/>
            <a:ext cx="235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000" b="1">
                <a:solidFill>
                  <a:srgbClr val="00B0F0"/>
                </a:solidFill>
                <a:cs typeface="Arial" charset="0"/>
              </a:rPr>
              <a:t>● </a:t>
            </a:r>
            <a:r>
              <a:rPr lang="pt-PT" sz="2000" b="1">
                <a:solidFill>
                  <a:srgbClr val="00B0F0"/>
                </a:solidFill>
              </a:rPr>
              <a:t>TESTEMUNHOS</a:t>
            </a: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331913" y="333375"/>
            <a:ext cx="3887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3200" b="1">
                <a:solidFill>
                  <a:schemeClr val="bg1"/>
                </a:solidFill>
                <a:cs typeface="Arial" charset="0"/>
              </a:rPr>
              <a:t>Aptidão física</a:t>
            </a: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971550" y="1628775"/>
            <a:ext cx="5761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PT"/>
              <a:t>O que entende por um estilo de vida saudável?</a:t>
            </a: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3563938" y="2708275"/>
            <a:ext cx="45720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PT" sz="2000" b="1"/>
              <a:t>CRISTIANO RONALDO</a:t>
            </a:r>
          </a:p>
          <a:p>
            <a:r>
              <a:rPr lang="pt-PT" b="1">
                <a:solidFill>
                  <a:srgbClr val="00B0F0"/>
                </a:solidFill>
              </a:rPr>
              <a:t>Jogador de futebol</a:t>
            </a:r>
          </a:p>
        </p:txBody>
      </p:sp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3102362" y="3500438"/>
            <a:ext cx="51847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PT" dirty="0"/>
              <a:t>“Fazer uma alimentação equilibrada, exercício físico regular, repousar e conviver é a chave para a manutenção de um estilo de vida saudável. Este é um dos melhores investimentos que se pode fazer para promover a saúde."</a:t>
            </a:r>
          </a:p>
        </p:txBody>
      </p:sp>
      <p:pic>
        <p:nvPicPr>
          <p:cNvPr id="13319" name="Picture 12" descr="AS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1300"/>
            <a:ext cx="23050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9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_Educacao Fisica\_Recursos\TE1\Parte_1\TE1.ED.FISICA.PPT.09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531938"/>
            <a:ext cx="1962151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800" dirty="0" smtClean="0"/>
              <a:t>EXERCÍCIO FÍSICO</a:t>
            </a:r>
            <a:endParaRPr lang="pt-PT" sz="4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2204864"/>
            <a:ext cx="5833814" cy="3168352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pt-PT" dirty="0" smtClean="0">
                <a:latin typeface="Arial" charset="0"/>
              </a:rPr>
              <a:t>Qualquer movimento corporal realizado </a:t>
            </a:r>
            <a:r>
              <a:rPr lang="pt-PT" dirty="0">
                <a:latin typeface="Arial" charset="0"/>
              </a:rPr>
              <a:t>de forma regular e com </a:t>
            </a:r>
            <a:r>
              <a:rPr lang="pt-PT" dirty="0" smtClean="0">
                <a:latin typeface="Arial" charset="0"/>
              </a:rPr>
              <a:t>método.</a:t>
            </a:r>
          </a:p>
          <a:p>
            <a:pPr marL="114300" indent="0" algn="just">
              <a:spcAft>
                <a:spcPts val="1200"/>
              </a:spcAft>
              <a:buNone/>
            </a:pPr>
            <a:endParaRPr lang="pt-PT" dirty="0">
              <a:latin typeface="Arial" charset="0"/>
            </a:endParaRPr>
          </a:p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ualquer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atividade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física </a:t>
            </a:r>
            <a:r>
              <a:rPr lang="pt-PT" dirty="0">
                <a:latin typeface="Arial" pitchFamily="34" charset="0"/>
                <a:cs typeface="Arial" pitchFamily="34" charset="0"/>
              </a:rPr>
              <a:t>que mantém ou aumenta a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aptidão física </a:t>
            </a:r>
            <a:r>
              <a:rPr lang="pt-PT" dirty="0">
                <a:latin typeface="Arial" pitchFamily="34" charset="0"/>
                <a:cs typeface="Arial" pitchFamily="34" charset="0"/>
              </a:rPr>
              <a:t>em geral e tem o </a:t>
            </a:r>
            <a:r>
              <a:rPr lang="pt-PT" dirty="0" err="1">
                <a:latin typeface="Arial" pitchFamily="34" charset="0"/>
                <a:cs typeface="Arial" pitchFamily="34" charset="0"/>
              </a:rPr>
              <a:t>objetivo</a:t>
            </a:r>
            <a:r>
              <a:rPr lang="pt-PT" dirty="0">
                <a:latin typeface="Arial" pitchFamily="34" charset="0"/>
                <a:cs typeface="Arial" pitchFamily="34" charset="0"/>
              </a:rPr>
              <a:t> de alcançar a </a:t>
            </a:r>
            <a:r>
              <a:rPr lang="pt-PT" sz="2400" u="sng" dirty="0" smtClean="0">
                <a:latin typeface="Arial" pitchFamily="34" charset="0"/>
                <a:cs typeface="Arial" pitchFamily="34" charset="0"/>
              </a:rPr>
              <a:t>saúde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ou então o rendimento desportivo.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800" dirty="0" smtClean="0"/>
              <a:t>EXERCÍCIO FÍSICO</a:t>
            </a:r>
            <a:endParaRPr lang="pt-PT" sz="4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2130229"/>
            <a:ext cx="7089576" cy="1800200"/>
          </a:xfrm>
        </p:spPr>
        <p:txBody>
          <a:bodyPr/>
          <a:lstStyle/>
          <a:p>
            <a:pPr marL="114300" indent="0" algn="just">
              <a:spcAft>
                <a:spcPts val="1200"/>
              </a:spcAft>
              <a:buNone/>
            </a:pPr>
            <a:r>
              <a:rPr lang="pt-PT" dirty="0" smtClean="0">
                <a:latin typeface="Arial" charset="0"/>
              </a:rPr>
              <a:t>No âmbito da criação de estilos de vida saudáveis, defende-se que a falta de exercício físico está associado ao elevado número de doenças, nomeadamente as coronárias.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2376264" cy="21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800" dirty="0" smtClean="0"/>
              <a:t>EXERCÍCIO FÍSICO</a:t>
            </a:r>
            <a:endParaRPr lang="pt-PT" sz="4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33257" y="1556792"/>
            <a:ext cx="7089576" cy="2203758"/>
          </a:xfrm>
        </p:spPr>
        <p:txBody>
          <a:bodyPr>
            <a:normAutofit/>
          </a:bodyPr>
          <a:lstStyle/>
          <a:p>
            <a:pPr marL="114300" indent="0" algn="just">
              <a:spcAft>
                <a:spcPts val="1200"/>
              </a:spcAft>
              <a:buNone/>
            </a:pPr>
            <a:r>
              <a:rPr lang="pt-PT" dirty="0" smtClean="0">
                <a:latin typeface="Arial" charset="0"/>
              </a:rPr>
              <a:t>“Pessoas de todas as idades devem incluir </a:t>
            </a:r>
            <a:r>
              <a:rPr lang="pt-PT" dirty="0" err="1" smtClean="0">
                <a:latin typeface="Arial" charset="0"/>
              </a:rPr>
              <a:t>atividade</a:t>
            </a:r>
            <a:r>
              <a:rPr lang="pt-PT" dirty="0" smtClean="0">
                <a:latin typeface="Arial" charset="0"/>
              </a:rPr>
              <a:t> física em programas adequados de promoção de saúde e prevenção de doenças, bem como aumentar a sua </a:t>
            </a:r>
            <a:r>
              <a:rPr lang="pt-PT" dirty="0" err="1" smtClean="0">
                <a:latin typeface="Arial" charset="0"/>
              </a:rPr>
              <a:t>atividade</a:t>
            </a:r>
            <a:r>
              <a:rPr lang="pt-PT" dirty="0" smtClean="0">
                <a:latin typeface="Arial" charset="0"/>
              </a:rPr>
              <a:t> física diária para níveis apropriados às suas capacidades, necessidades e interesses.”</a:t>
            </a:r>
          </a:p>
          <a:p>
            <a:pPr marL="114300" indent="0" algn="r">
              <a:spcAft>
                <a:spcPts val="1200"/>
              </a:spcAft>
              <a:buNone/>
            </a:pPr>
            <a:r>
              <a:rPr lang="pt-PT" sz="1500" i="1" dirty="0" smtClean="0">
                <a:latin typeface="Arial" charset="0"/>
                <a:cs typeface="Arial" pitchFamily="34" charset="0"/>
              </a:rPr>
              <a:t>ASSOCIAÇÃO AMERICANA DE CARDIOLOGIA</a:t>
            </a:r>
            <a:endParaRPr lang="pt-PT" sz="15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2493451" cy="211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1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1331913" y="333375"/>
            <a:ext cx="3887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3200" b="1">
                <a:solidFill>
                  <a:schemeClr val="bg1"/>
                </a:solidFill>
                <a:cs typeface="Arial" charset="0"/>
              </a:rPr>
              <a:t>Aptidão física</a:t>
            </a:r>
          </a:p>
        </p:txBody>
      </p:sp>
      <p:pic>
        <p:nvPicPr>
          <p:cNvPr id="4099" name="Picture 14" descr="AS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12813"/>
            <a:ext cx="5472113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4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1331913" y="333375"/>
            <a:ext cx="3887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3200" b="1">
                <a:solidFill>
                  <a:schemeClr val="bg1"/>
                </a:solidFill>
                <a:cs typeface="Arial" charset="0"/>
              </a:rPr>
              <a:t>Aptidão física</a:t>
            </a:r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251520" y="649505"/>
            <a:ext cx="820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00B0F0"/>
                </a:solidFill>
                <a:cs typeface="Arial" charset="0"/>
              </a:rPr>
              <a:t>● </a:t>
            </a:r>
            <a:r>
              <a:rPr lang="pt-PT" sz="2400" b="1" dirty="0">
                <a:solidFill>
                  <a:srgbClr val="00B0F0"/>
                </a:solidFill>
              </a:rPr>
              <a:t>EXERCÍCIO FÍSICO, RECUPERAÇÃO, REPOUSO E ALIMENTAÇÃO</a:t>
            </a: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107504" y="1268760"/>
            <a:ext cx="83529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latin typeface="Arial" pitchFamily="34" charset="0"/>
                <a:cs typeface="Arial" pitchFamily="34" charset="0"/>
              </a:rPr>
              <a:t>A continuidade do exercício físico leva à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fadiga.</a:t>
            </a:r>
          </a:p>
          <a:p>
            <a:pPr algn="just"/>
            <a:r>
              <a:rPr lang="pt-PT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recuperação é possível através do repouso e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de uma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alimentação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saudável e adequada.</a:t>
            </a:r>
          </a:p>
          <a:p>
            <a:pPr algn="just"/>
            <a:r>
              <a:rPr lang="pt-PT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prática regular de exercício físico melhora o funcionamento do organismo e a aptidão física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PT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sz="1600" dirty="0">
                <a:latin typeface="Arial" pitchFamily="34" charset="0"/>
                <a:cs typeface="Arial" pitchFamily="34" charset="0"/>
              </a:rPr>
              <a:t>Observa agora o quadro que se segue para compreenderes como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o exercício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físico conduz a estas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melhorias:</a:t>
            </a:r>
            <a:endParaRPr lang="pt-PT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11" descr="AS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573463"/>
            <a:ext cx="5524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1331913" y="333375"/>
            <a:ext cx="3887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3200" b="1">
                <a:solidFill>
                  <a:schemeClr val="bg1"/>
                </a:solidFill>
                <a:cs typeface="Arial" charset="0"/>
              </a:rPr>
              <a:t>Aptidão física</a:t>
            </a:r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107504" y="649505"/>
            <a:ext cx="820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00B0F0"/>
                </a:solidFill>
                <a:cs typeface="Arial" charset="0"/>
              </a:rPr>
              <a:t>● </a:t>
            </a:r>
            <a:r>
              <a:rPr lang="pt-PT" sz="2400" b="1" dirty="0">
                <a:solidFill>
                  <a:srgbClr val="00B0F0"/>
                </a:solidFill>
              </a:rPr>
              <a:t>EXERCÍCIO FÍSICO, RECUPERAÇÃO, REPOUSO E </a:t>
            </a:r>
            <a:r>
              <a:rPr lang="pt-PT" sz="2400" b="1" dirty="0" smtClean="0">
                <a:solidFill>
                  <a:srgbClr val="00B0F0"/>
                </a:solidFill>
              </a:rPr>
              <a:t>ALIMENTAÇÃO</a:t>
            </a: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405319" y="1694873"/>
            <a:ext cx="756084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PT" sz="2000" dirty="0" smtClean="0">
                <a:latin typeface="Arial" pitchFamily="34" charset="0"/>
                <a:cs typeface="Arial" pitchFamily="34" charset="0"/>
              </a:rPr>
              <a:t>Através do aumento da intensidade do exercício físico é possível desenvolver-se as capacidades motoras (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resistência, força, velocidade, flexibilidade, destreza geral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pt-PT" sz="2000" dirty="0" smtClean="0">
                <a:latin typeface="Arial" pitchFamily="34" charset="0"/>
                <a:cs typeface="Arial" pitchFamily="34" charset="0"/>
              </a:rPr>
              <a:t>Este processo de estímulo-adaptação designa-se por ciclo da </a:t>
            </a:r>
            <a:r>
              <a:rPr lang="pt-P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autorrenovação</a:t>
            </a:r>
            <a:r>
              <a:rPr lang="pt-P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 matéria viva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20142" y="1233208"/>
            <a:ext cx="720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PT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Carga de treino e seus efeitos</a:t>
            </a:r>
            <a:endParaRPr lang="pt-PT" sz="24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11422" y="3572365"/>
            <a:ext cx="5112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Estímulo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exercício físico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Adaptação</a:t>
            </a:r>
            <a:r>
              <a:rPr lang="pt-P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melhoria das capacidades motoras</a:t>
            </a:r>
          </a:p>
        </p:txBody>
      </p:sp>
      <p:cxnSp>
        <p:nvCxnSpPr>
          <p:cNvPr id="5" name="Conexão recta unidireccional 4"/>
          <p:cNvCxnSpPr/>
          <p:nvPr/>
        </p:nvCxnSpPr>
        <p:spPr>
          <a:xfrm>
            <a:off x="1331913" y="4725144"/>
            <a:ext cx="0" cy="136815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unidireccional 11"/>
          <p:cNvCxnSpPr/>
          <p:nvPr/>
        </p:nvCxnSpPr>
        <p:spPr>
          <a:xfrm>
            <a:off x="1331913" y="5409220"/>
            <a:ext cx="417619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o 16"/>
          <p:cNvSpPr/>
          <p:nvPr/>
        </p:nvSpPr>
        <p:spPr>
          <a:xfrm rot="7861270">
            <a:off x="1742301" y="4661161"/>
            <a:ext cx="1337611" cy="1348342"/>
          </a:xfrm>
          <a:prstGeom prst="arc">
            <a:avLst>
              <a:gd name="adj1" fmla="val 14167200"/>
              <a:gd name="adj2" fmla="val 252380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Arco 21"/>
          <p:cNvSpPr/>
          <p:nvPr/>
        </p:nvSpPr>
        <p:spPr>
          <a:xfrm rot="18692585">
            <a:off x="3023204" y="5076109"/>
            <a:ext cx="1138693" cy="1090524"/>
          </a:xfrm>
          <a:prstGeom prst="arc">
            <a:avLst>
              <a:gd name="adj1" fmla="val 15099352"/>
              <a:gd name="adj2" fmla="val 149952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Arco 22"/>
          <p:cNvSpPr/>
          <p:nvPr/>
        </p:nvSpPr>
        <p:spPr>
          <a:xfrm rot="4650061">
            <a:off x="3764344" y="4365297"/>
            <a:ext cx="1301673" cy="1090524"/>
          </a:xfrm>
          <a:prstGeom prst="arc">
            <a:avLst>
              <a:gd name="adj1" fmla="val 20202350"/>
              <a:gd name="adj2" fmla="val 262271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Arco 23"/>
          <p:cNvSpPr/>
          <p:nvPr/>
        </p:nvSpPr>
        <p:spPr>
          <a:xfrm rot="16200000">
            <a:off x="4380600" y="5398498"/>
            <a:ext cx="1179912" cy="1090524"/>
          </a:xfrm>
          <a:prstGeom prst="arc">
            <a:avLst>
              <a:gd name="adj1" fmla="val 20434327"/>
              <a:gd name="adj2" fmla="val 144520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115616" y="6090592"/>
            <a:ext cx="1577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PT" sz="1200" dirty="0" smtClean="0">
                <a:latin typeface="Arial" pitchFamily="34" charset="0"/>
                <a:cs typeface="Arial" pitchFamily="34" charset="0"/>
              </a:rPr>
              <a:t>Aplicação da carga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515818" y="5215303"/>
            <a:ext cx="640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PT" sz="1200" dirty="0" smtClean="0">
                <a:latin typeface="Arial" pitchFamily="34" charset="0"/>
                <a:cs typeface="Arial" pitchFamily="34" charset="0"/>
              </a:rPr>
              <a:t>Tempo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55963"/>
              </p:ext>
            </p:extLst>
          </p:nvPr>
        </p:nvGraphicFramePr>
        <p:xfrm>
          <a:off x="6300192" y="5436436"/>
          <a:ext cx="2016224" cy="8459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/>
              </a:tblGrid>
              <a:tr h="845972">
                <a:tc>
                  <a:txBody>
                    <a:bodyPr/>
                    <a:lstStyle/>
                    <a:p>
                      <a:pPr algn="just"/>
                      <a:r>
                        <a:rPr lang="pt-PT" sz="1200" dirty="0" smtClean="0"/>
                        <a:t>LEGENDA:</a:t>
                      </a:r>
                    </a:p>
                    <a:p>
                      <a:r>
                        <a:rPr lang="pt-PT" sz="1200" dirty="0" smtClean="0"/>
                        <a:t>1- efeitos de carga (fadiga)</a:t>
                      </a:r>
                    </a:p>
                    <a:p>
                      <a:r>
                        <a:rPr lang="pt-PT" sz="1200" dirty="0" smtClean="0"/>
                        <a:t>2- Repouso e alimentação</a:t>
                      </a:r>
                    </a:p>
                    <a:p>
                      <a:pPr algn="just"/>
                      <a:r>
                        <a:rPr lang="pt-PT" sz="1200" dirty="0" smtClean="0"/>
                        <a:t>3- </a:t>
                      </a:r>
                      <a:r>
                        <a:rPr lang="pt-PT" sz="1200" dirty="0" err="1" smtClean="0"/>
                        <a:t>Supercompensação</a:t>
                      </a:r>
                      <a:endParaRPr lang="pt-PT" sz="12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9" name="Conexão recta 28"/>
          <p:cNvCxnSpPr/>
          <p:nvPr/>
        </p:nvCxnSpPr>
        <p:spPr>
          <a:xfrm>
            <a:off x="1735980" y="4910559"/>
            <a:ext cx="0" cy="103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33"/>
          <p:cNvCxnSpPr/>
          <p:nvPr/>
        </p:nvCxnSpPr>
        <p:spPr>
          <a:xfrm>
            <a:off x="2411106" y="5409220"/>
            <a:ext cx="0" cy="60057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36"/>
          <p:cNvCxnSpPr/>
          <p:nvPr/>
        </p:nvCxnSpPr>
        <p:spPr>
          <a:xfrm>
            <a:off x="2411106" y="4892087"/>
            <a:ext cx="0" cy="51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cta 39"/>
          <p:cNvCxnSpPr/>
          <p:nvPr/>
        </p:nvCxnSpPr>
        <p:spPr>
          <a:xfrm>
            <a:off x="3062250" y="4905947"/>
            <a:ext cx="0" cy="51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cta 40"/>
          <p:cNvCxnSpPr/>
          <p:nvPr/>
        </p:nvCxnSpPr>
        <p:spPr>
          <a:xfrm>
            <a:off x="4116337" y="4893201"/>
            <a:ext cx="0" cy="51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cta 41"/>
          <p:cNvCxnSpPr/>
          <p:nvPr/>
        </p:nvCxnSpPr>
        <p:spPr>
          <a:xfrm flipH="1">
            <a:off x="3611022" y="5067418"/>
            <a:ext cx="3082" cy="3551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1776686" y="4762293"/>
            <a:ext cx="2553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PT" sz="1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pt-PT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2495977" y="4767447"/>
            <a:ext cx="2553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PT" sz="1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pt-PT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3157344" y="4753475"/>
            <a:ext cx="2553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PT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39" name="Conexão recta unidireccional 38"/>
          <p:cNvCxnSpPr>
            <a:endCxn id="17" idx="2"/>
          </p:cNvCxnSpPr>
          <p:nvPr/>
        </p:nvCxnSpPr>
        <p:spPr>
          <a:xfrm flipV="1">
            <a:off x="1735980" y="5416147"/>
            <a:ext cx="8812" cy="6771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1579807" y="4509560"/>
            <a:ext cx="22721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PT" sz="1200" dirty="0" smtClean="0">
                <a:latin typeface="Arial" pitchFamily="34" charset="0"/>
                <a:cs typeface="Arial" pitchFamily="34" charset="0"/>
              </a:rPr>
              <a:t>Nível de prestação desportiva</a:t>
            </a:r>
          </a:p>
        </p:txBody>
      </p:sp>
      <p:sp>
        <p:nvSpPr>
          <p:cNvPr id="2" name="Rectângulo 1"/>
          <p:cNvSpPr/>
          <p:nvPr/>
        </p:nvSpPr>
        <p:spPr>
          <a:xfrm>
            <a:off x="3614104" y="4833630"/>
            <a:ext cx="2470064" cy="1256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21712" b="5367"/>
          <a:stretch/>
        </p:blipFill>
        <p:spPr bwMode="auto">
          <a:xfrm>
            <a:off x="3488924" y="5047481"/>
            <a:ext cx="867052" cy="5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4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2"/>
          <p:cNvSpPr>
            <a:spLocks noChangeArrowheads="1"/>
          </p:cNvSpPr>
          <p:nvPr/>
        </p:nvSpPr>
        <p:spPr bwMode="auto">
          <a:xfrm>
            <a:off x="708996" y="926306"/>
            <a:ext cx="3281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0B0F0"/>
                </a:solidFill>
              </a:rPr>
              <a:t>ATIVIDADES SAUDÁVEIS</a:t>
            </a:r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4923974" y="926306"/>
            <a:ext cx="3621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0B0F0"/>
                </a:solidFill>
              </a:rPr>
              <a:t>ATIVIDADES SEDENTÁRIAS</a:t>
            </a:r>
          </a:p>
        </p:txBody>
      </p:sp>
      <p:pic>
        <p:nvPicPr>
          <p:cNvPr id="6149" name="Picture 14" descr="AS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29" y="1364606"/>
            <a:ext cx="2390781" cy="25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5" descr="AS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44" y="1392314"/>
            <a:ext cx="2374420" cy="255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6"/>
          <p:cNvSpPr>
            <a:spLocks noChangeArrowheads="1"/>
          </p:cNvSpPr>
          <p:nvPr/>
        </p:nvSpPr>
        <p:spPr bwMode="auto">
          <a:xfrm>
            <a:off x="1115616" y="404664"/>
            <a:ext cx="22568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0B0F0"/>
                </a:solidFill>
              </a:rPr>
              <a:t>● EXERCÍCIO </a:t>
            </a:r>
            <a:r>
              <a:rPr lang="pt-PT" sz="2000" b="1" dirty="0" smtClean="0">
                <a:solidFill>
                  <a:srgbClr val="00B0F0"/>
                </a:solidFill>
              </a:rPr>
              <a:t>FÍSICO</a:t>
            </a:r>
            <a:endParaRPr lang="pt-PT" sz="2000" b="1" dirty="0">
              <a:solidFill>
                <a:srgbClr val="00B0F0"/>
              </a:solidFill>
            </a:endParaRPr>
          </a:p>
        </p:txBody>
      </p:sp>
      <p:pic>
        <p:nvPicPr>
          <p:cNvPr id="8" name="Picture 10" descr="AS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29" y="4077422"/>
            <a:ext cx="2390781" cy="251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AS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63" y="4158316"/>
            <a:ext cx="2419890" cy="236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2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395536" y="980728"/>
            <a:ext cx="792088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PT" sz="2000" b="1" dirty="0">
                <a:latin typeface="Arial" pitchFamily="34" charset="0"/>
                <a:cs typeface="Arial" pitchFamily="34" charset="0"/>
              </a:rPr>
              <a:t>Nem tudo o que sabe bem faz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bem!</a:t>
            </a:r>
            <a:endParaRPr lang="pt-PT" sz="2000" b="1" dirty="0">
              <a:latin typeface="Arial" pitchFamily="34" charset="0"/>
              <a:cs typeface="Arial" pitchFamily="34" charset="0"/>
            </a:endParaRPr>
          </a:p>
          <a:p>
            <a:r>
              <a:rPr lang="pt-PT" dirty="0">
                <a:latin typeface="Arial" pitchFamily="34" charset="0"/>
                <a:cs typeface="Arial" pitchFamily="34" charset="0"/>
              </a:rPr>
              <a:t>Numa alimentação equilibrada, todos os alimentos devem estar presentes.</a:t>
            </a:r>
          </a:p>
          <a:p>
            <a:r>
              <a:rPr lang="pt-PT" dirty="0">
                <a:latin typeface="Arial" pitchFamily="34" charset="0"/>
                <a:cs typeface="Arial" pitchFamily="34" charset="0"/>
              </a:rPr>
              <a:t>Na Roda dos Alimentos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pode-se </a:t>
            </a:r>
            <a:r>
              <a:rPr lang="pt-PT" dirty="0">
                <a:latin typeface="Arial" pitchFamily="34" charset="0"/>
                <a:cs typeface="Arial" pitchFamily="34" charset="0"/>
              </a:rPr>
              <a:t>observar as 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porções </a:t>
            </a:r>
            <a:r>
              <a:rPr lang="pt-PT" dirty="0">
                <a:latin typeface="Arial" pitchFamily="34" charset="0"/>
                <a:cs typeface="Arial" pitchFamily="34" charset="0"/>
              </a:rPr>
              <a:t>de cada grupo de alimentos, para que a alimentação seja saudável, isto é, </a:t>
            </a:r>
            <a:r>
              <a:rPr lang="pt-P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completa</a:t>
            </a:r>
            <a:r>
              <a:rPr lang="pt-PT" dirty="0">
                <a:latin typeface="Arial" pitchFamily="34" charset="0"/>
                <a:cs typeface="Arial" pitchFamily="34" charset="0"/>
              </a:rPr>
              <a:t>, </a:t>
            </a:r>
            <a:r>
              <a:rPr lang="pt-P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equilibrada</a:t>
            </a:r>
            <a:r>
              <a:rPr lang="pt-PT" dirty="0">
                <a:latin typeface="Arial" pitchFamily="34" charset="0"/>
                <a:cs typeface="Arial" pitchFamily="34" charset="0"/>
              </a:rPr>
              <a:t> e </a:t>
            </a:r>
            <a:r>
              <a:rPr lang="pt-P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variada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862049" y="515938"/>
            <a:ext cx="2287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0B0F0"/>
                </a:solidFill>
              </a:rPr>
              <a:t>● ALIMENTAÇÃO</a:t>
            </a:r>
          </a:p>
        </p:txBody>
      </p:sp>
      <p:pic>
        <p:nvPicPr>
          <p:cNvPr id="6" name="Picture 2" descr="C:\Users\Professor.JM\Desktop\Roda-(AF)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71011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2037" r="-648"/>
          <a:stretch/>
        </p:blipFill>
        <p:spPr bwMode="auto">
          <a:xfrm>
            <a:off x="539552" y="2495659"/>
            <a:ext cx="3384376" cy="4067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0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idad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idad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566</TotalTime>
  <Words>786</Words>
  <Application>Microsoft Office PowerPoint</Application>
  <PresentationFormat>Apresentação no Ecrã (4:3)</PresentationFormat>
  <Paragraphs>123</Paragraphs>
  <Slides>16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Contiguidade</vt:lpstr>
      <vt:lpstr>Área dos conhecimentos 2º período 7º ano</vt:lpstr>
      <vt:lpstr>EXERCÍCIO FÍSICO</vt:lpstr>
      <vt:lpstr>EXERCÍCIO FÍSICO</vt:lpstr>
      <vt:lpstr>EXERCÍCIO FÍSICO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Quanto custa queimar cada dose?</vt:lpstr>
      <vt:lpstr>Apresentação do PowerPoint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Ponto 1</dc:title>
  <dc:creator>Professor</dc:creator>
  <cp:lastModifiedBy>Professor</cp:lastModifiedBy>
  <cp:revision>56</cp:revision>
  <dcterms:created xsi:type="dcterms:W3CDTF">2012-11-06T14:28:42Z</dcterms:created>
  <dcterms:modified xsi:type="dcterms:W3CDTF">2016-11-02T12:25:05Z</dcterms:modified>
</cp:coreProperties>
</file>