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77" r:id="rId20"/>
    <p:sldId id="278" r:id="rId21"/>
    <p:sldId id="281" r:id="rId22"/>
    <p:sldId id="282" r:id="rId2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59B0A8"/>
    <a:srgbClr val="0F6569"/>
    <a:srgbClr val="165E74"/>
    <a:srgbClr val="0051A2"/>
    <a:srgbClr val="004182"/>
    <a:srgbClr val="0099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3C3196-8B20-4CDB-94E7-4A639F761652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EE8415-3B9E-4968-BAEB-6DD1D980DE5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491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439C5-E0FA-4C05-B615-41DEF5196304}" type="slidenum">
              <a:rPr lang="pt-PT" smtClean="0"/>
              <a:pPr/>
              <a:t>7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3997D-6156-4DFA-81DF-CA98C936B0F2}" type="slidenum">
              <a:rPr lang="pt-PT" smtClean="0"/>
              <a:pPr/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7DF976-44FF-48DE-81B5-D1819FD51391}" type="slidenum">
              <a:rPr lang="pt-PT" smtClean="0"/>
              <a:pPr/>
              <a:t>9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C50E3-357E-4DB1-8FFE-C9EEECBD0EF1}" type="slidenum">
              <a:rPr lang="pt-PT" smtClean="0"/>
              <a:pPr/>
              <a:t>10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0B3-F66F-46F4-ABBB-CE2551173891}" type="slidenum">
              <a:rPr lang="pt-PT" smtClean="0"/>
              <a:pPr/>
              <a:t>11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013B3F-4460-4E43-B300-87D4504B4A12}" type="slidenum">
              <a:rPr lang="pt-PT" smtClean="0"/>
              <a:pPr/>
              <a:t>12</a:t>
            </a:fld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E56BE3-8656-4EF7-81A1-90197E9ED594}" type="slidenum">
              <a:rPr lang="pt-PT" smtClean="0"/>
              <a:pPr/>
              <a:t>13</a:t>
            </a:fld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6283D0-7895-4FF2-A595-530DA05A6A92}" type="slidenum">
              <a:rPr lang="pt-PT" smtClean="0"/>
              <a:pPr/>
              <a:t>14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0737-CA9A-4AF3-90CC-A8C932F049C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FF26-F95E-40D6-BDA6-EF619D4CF272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E970-69D3-4609-ACB7-E125DADE89C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086A-817D-4106-BE76-8A4E711EAEDE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40F2-F130-4429-9AB1-5E31DCBCBC1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AA75-772A-4802-85BB-99F94C86495A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46CA2-AE48-4CBF-8D8A-A3A3A4AC012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F1F2-E68D-4AF4-B38D-1E36D8F77BA0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BF33-0983-48D5-9212-A50ACCCAC5B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54F2-D2F5-43E8-B5C5-46D70FC0ADA9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DC0B-7309-4665-A0F8-ECA665E1E66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F5D8-6C48-4977-96DD-EC131F8E92CB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0F69-865D-4915-B2A7-C574D036ACB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A8A2-BCCD-4E1A-A769-83056063EAF0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0849-6AA3-401B-B1A4-2398EB0F33D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9921-AD5C-499C-A3BD-0D7BB9644D2E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EC73-6774-424F-89E4-0F237E573D7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9EF8-4056-47BE-9241-8B4D63B9C9A4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653F-8D33-4C55-A021-E410F209174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331F-1032-419B-9C3C-8F97A32EABC9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3EF7-C770-4F0A-9DDD-047F07A66D9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6F6E-E770-4A5B-9939-C47D2EEB0C77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3329D4-E021-42CB-BD4D-73421CCE390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3B6CF9F-200C-48F3-A580-43FFBA0F3194}" type="datetimeFigureOut">
              <a:rPr lang="pt-PT"/>
              <a:pPr>
                <a:defRPr/>
              </a:pPr>
              <a:t>12-09-2016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rgbClr val="0066CC"/>
                </a:solidFill>
              </a:rPr>
              <a:t>Área dos </a:t>
            </a:r>
            <a:r>
              <a:rPr lang="pt-PT" dirty="0">
                <a:solidFill>
                  <a:srgbClr val="0066CC"/>
                </a:solidFill>
              </a:rPr>
              <a:t>C</a:t>
            </a:r>
            <a:r>
              <a:rPr lang="pt-PT" dirty="0" smtClean="0">
                <a:solidFill>
                  <a:srgbClr val="0066CC"/>
                </a:solidFill>
              </a:rPr>
              <a:t>onhecimentos</a:t>
            </a:r>
            <a:endParaRPr lang="pt-PT" dirty="0">
              <a:solidFill>
                <a:srgbClr val="0066CC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800" dirty="0" smtClean="0">
                <a:solidFill>
                  <a:srgbClr val="FF0000"/>
                </a:solidFill>
              </a:rPr>
              <a:t>7º Ano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4000" dirty="0" smtClean="0"/>
              <a:t>3º Período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152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Velocidade</a:t>
            </a:r>
            <a:endParaRPr lang="pt-PT" sz="1600" b="1">
              <a:solidFill>
                <a:srgbClr val="59B0A8"/>
              </a:solidFill>
              <a:latin typeface="Arial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4608512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Capacidade motora que permite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realizar movimentos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ou percorrer uma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distância no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mais curto espaço de tempo</a:t>
            </a:r>
            <a:r>
              <a:rPr lang="pt-PT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3050" algn="just">
              <a:spcAft>
                <a:spcPts val="600"/>
              </a:spcAft>
              <a:defRPr/>
            </a:pPr>
            <a:r>
              <a:rPr lang="pt-PT" b="1" dirty="0">
                <a:latin typeface="Arial" pitchFamily="34" charset="0"/>
                <a:cs typeface="Arial" pitchFamily="34" charset="0"/>
              </a:rPr>
              <a:t>Exemplos: </a:t>
            </a:r>
            <a:r>
              <a:rPr lang="pt-PT" dirty="0">
                <a:latin typeface="Arial" pitchFamily="34" charset="0"/>
                <a:cs typeface="Arial" pitchFamily="34" charset="0"/>
              </a:rPr>
              <a:t>atletismo (100 metros);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natação (100 </a:t>
            </a:r>
            <a:r>
              <a:rPr lang="pt-PT" dirty="0">
                <a:latin typeface="Arial" pitchFamily="34" charset="0"/>
                <a:cs typeface="Arial" pitchFamily="34" charset="0"/>
              </a:rPr>
              <a:t>metros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crawl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); desportos </a:t>
            </a:r>
            <a:r>
              <a:rPr lang="pt-PT" dirty="0" err="1">
                <a:latin typeface="Arial" pitchFamily="34" charset="0"/>
                <a:cs typeface="Arial" pitchFamily="34" charset="0"/>
              </a:rPr>
              <a:t>coletivos</a:t>
            </a:r>
            <a:r>
              <a:rPr lang="pt-PT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Para treinar a velocidade devem ser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utilizados exercícios </a:t>
            </a:r>
            <a:r>
              <a:rPr lang="pt-PT" dirty="0">
                <a:latin typeface="Arial" pitchFamily="34" charset="0"/>
                <a:cs typeface="Arial" pitchFamily="34" charset="0"/>
              </a:rPr>
              <a:t>de grande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intensidade e </a:t>
            </a:r>
            <a:r>
              <a:rPr lang="pt-PT" dirty="0">
                <a:latin typeface="Arial" pitchFamily="34" charset="0"/>
                <a:cs typeface="Arial" pitchFamily="34" charset="0"/>
              </a:rPr>
              <a:t>curta duração, preferencialmente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no início </a:t>
            </a:r>
            <a:r>
              <a:rPr lang="pt-PT" dirty="0">
                <a:latin typeface="Arial" pitchFamily="34" charset="0"/>
                <a:cs typeface="Arial" pitchFamily="34" charset="0"/>
              </a:rPr>
              <a:t>da aula logo após o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aquecimento para </a:t>
            </a:r>
            <a:r>
              <a:rPr lang="pt-PT" dirty="0">
                <a:latin typeface="Arial" pitchFamily="34" charset="0"/>
                <a:cs typeface="Arial" pitchFamily="34" charset="0"/>
              </a:rPr>
              <a:t>evitar que se instale a fadiga.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258888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 l="17670" r="23064"/>
          <a:stretch>
            <a:fillRect/>
          </a:stretch>
        </p:blipFill>
        <p:spPr bwMode="auto">
          <a:xfrm>
            <a:off x="5795963" y="2349500"/>
            <a:ext cx="22923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222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Velocidade </a:t>
            </a:r>
            <a:r>
              <a:rPr lang="pt-PT" sz="1600" b="1">
                <a:solidFill>
                  <a:srgbClr val="59B0A8"/>
                </a:solidFill>
                <a:latin typeface="Arial" charset="0"/>
              </a:rPr>
              <a:t>(cont.)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PT">
                <a:latin typeface="Arial" charset="0"/>
              </a:rPr>
              <a:t>Para avaliar esta capacidade motora, realiza-se o teste de 25 ou 40 metros.</a:t>
            </a:r>
          </a:p>
          <a:p>
            <a:pPr algn="just" eaLnBrk="0" hangingPunct="0"/>
            <a:endParaRPr lang="pt-PT">
              <a:latin typeface="Arial" charset="0"/>
            </a:endParaRPr>
          </a:p>
          <a:p>
            <a:pPr algn="just" eaLnBrk="0" hangingPunct="0"/>
            <a:r>
              <a:rPr lang="pt-PT">
                <a:latin typeface="Arial" charset="0"/>
              </a:rPr>
              <a:t>1- </a:t>
            </a:r>
            <a:r>
              <a:rPr lang="pt-PT" b="1">
                <a:latin typeface="Arial" charset="0"/>
              </a:rPr>
              <a:t>Teste da velocidade</a:t>
            </a:r>
            <a:endParaRPr lang="pt-PT">
              <a:latin typeface="Arial" charset="0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258888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00438"/>
            <a:ext cx="431958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173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Flexibilidade</a:t>
            </a:r>
            <a:endParaRPr lang="pt-PT" sz="1600" b="1">
              <a:solidFill>
                <a:srgbClr val="59B0A8"/>
              </a:solidFill>
              <a:latin typeface="Arial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46085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Capacidade motora que permite realizar </a:t>
            </a:r>
            <a:r>
              <a:rPr lang="pt-PT" b="1">
                <a:latin typeface="Arial" charset="0"/>
              </a:rPr>
              <a:t>movimentos de grande amplitude</a:t>
            </a:r>
            <a:r>
              <a:rPr lang="pt-PT">
                <a:latin typeface="Arial" charset="0"/>
              </a:rPr>
              <a:t>.</a:t>
            </a:r>
          </a:p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Por ser uma capacidade motora cujos ganhos exigem grande concentração, correção de movimento e tempo de treino, os resultados poderão não ser tão visíveis como no caso da resistência. 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317625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2060575"/>
            <a:ext cx="23796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1042988" y="4587875"/>
            <a:ext cx="71024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Porém dada a sua importância, deverá ser normalmente trabalhada no início e no fim das aulas ou do treino, podendo os exercícios ser executados individualmente ou em pares.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Flexibilidade </a:t>
            </a:r>
            <a:r>
              <a:rPr lang="pt-PT" sz="1600" b="1">
                <a:solidFill>
                  <a:srgbClr val="59B0A8"/>
                </a:solidFill>
                <a:latin typeface="Arial" charset="0"/>
              </a:rPr>
              <a:t>(cont.)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PT">
                <a:latin typeface="Arial" charset="0"/>
              </a:rPr>
              <a:t>Para avaliar esta capacidade motora, podem realizar-se vários testes:</a:t>
            </a:r>
          </a:p>
          <a:p>
            <a:pPr algn="just" eaLnBrk="0" hangingPunct="0"/>
            <a:endParaRPr lang="pt-PT">
              <a:latin typeface="Arial" charset="0"/>
            </a:endParaRPr>
          </a:p>
          <a:p>
            <a:pPr algn="just" eaLnBrk="0" hangingPunct="0"/>
            <a:r>
              <a:rPr lang="pt-PT">
                <a:latin typeface="Arial" charset="0"/>
              </a:rPr>
              <a:t>1- </a:t>
            </a:r>
            <a:r>
              <a:rPr lang="pt-PT" b="1">
                <a:latin typeface="Arial" charset="0"/>
              </a:rPr>
              <a:t>Teste do senta e alcança         2- Teste da extensão do tronco</a:t>
            </a:r>
            <a:endParaRPr lang="pt-PT">
              <a:latin typeface="Arial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063625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429000"/>
            <a:ext cx="25368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357563"/>
            <a:ext cx="25368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2616200"/>
            <a:ext cx="30972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193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Destreza geral</a:t>
            </a:r>
            <a:endParaRPr lang="pt-PT" sz="1600" b="1">
              <a:solidFill>
                <a:srgbClr val="59B0A8"/>
              </a:solidFill>
              <a:latin typeface="Arial" charset="0"/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48974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Capacidade motora que permite realizar </a:t>
            </a:r>
            <a:r>
              <a:rPr lang="pt-PT" b="1">
                <a:latin typeface="Arial" charset="0"/>
              </a:rPr>
              <a:t>movimentos mais ou menos complexos de forma coordenada</a:t>
            </a:r>
            <a:r>
              <a:rPr lang="pt-PT">
                <a:latin typeface="Arial" charset="0"/>
              </a:rPr>
              <a:t>.</a:t>
            </a:r>
          </a:p>
          <a:p>
            <a:pPr marL="285750" indent="-285750" algn="just" eaLnBrk="0" hangingPunct="0">
              <a:spcAft>
                <a:spcPts val="600"/>
              </a:spcAft>
            </a:pPr>
            <a:r>
              <a:rPr lang="pt-PT" b="1">
                <a:latin typeface="Arial" charset="0"/>
              </a:rPr>
              <a:t>Exemplos: </a:t>
            </a:r>
            <a:r>
              <a:rPr lang="pt-PT">
                <a:latin typeface="Arial" charset="0"/>
              </a:rPr>
              <a:t>jogos desportivos coletivos (andebol, futsal, voleibol, basquetebol); atividades gímnicas (ginástica acrobática, rítmica e aeróbia, natação pura e sincronizada).</a:t>
            </a:r>
          </a:p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As situações de exercício das várias modalidades trabalhadas nas aulas contribuem para o desenvolvimento da destreza geral.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187450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3105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15938"/>
            <a:ext cx="7573963" cy="5649912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989138"/>
            <a:ext cx="63261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738188"/>
            <a:ext cx="76406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52513"/>
            <a:ext cx="7154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981075"/>
            <a:ext cx="7510463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054225"/>
            <a:ext cx="21621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30300" y="2011363"/>
            <a:ext cx="285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Capacidades motoras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116013" y="2484438"/>
            <a:ext cx="47513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Todos nós possuímos capacidades motoras ou físicas e é através delas que conseguimos executar ações motoras, desde as mais básicas às mais complexas (andar, correr, saltar, pular, nadar, etc.).</a:t>
            </a:r>
          </a:p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As </a:t>
            </a:r>
            <a:r>
              <a:rPr lang="pt-PT" b="1">
                <a:latin typeface="Arial" charset="0"/>
              </a:rPr>
              <a:t>capacidades motoras </a:t>
            </a:r>
            <a:r>
              <a:rPr lang="pt-PT">
                <a:latin typeface="Arial" charset="0"/>
              </a:rPr>
              <a:t>dividem-se em </a:t>
            </a:r>
            <a:r>
              <a:rPr lang="pt-PT" b="1">
                <a:latin typeface="Arial" charset="0"/>
              </a:rPr>
              <a:t>condicionais </a:t>
            </a:r>
            <a:r>
              <a:rPr lang="pt-PT">
                <a:latin typeface="Arial" charset="0"/>
              </a:rPr>
              <a:t>e </a:t>
            </a:r>
            <a:r>
              <a:rPr lang="pt-PT" b="1">
                <a:latin typeface="Arial" charset="0"/>
              </a:rPr>
              <a:t>coordenativas.</a:t>
            </a:r>
            <a:endParaRPr lang="pt-PT">
              <a:latin typeface="Arial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547813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2738"/>
            <a:ext cx="842645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330450" y="765175"/>
            <a:ext cx="367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Qualidade do meio ambiente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84213" y="1916113"/>
            <a:ext cx="4643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buFont typeface="Arial" charset="0"/>
              <a:buChar char="•"/>
            </a:pPr>
            <a:r>
              <a:rPr lang="pt-PT">
                <a:latin typeface="Arial" charset="0"/>
              </a:rPr>
              <a:t>A nossa saúde e bem-estar dependem do meio ambiente em que vivemos – o ar que respiramos, a água que bebemos, os alimentos que consumimos, as condições de higiene em que vivemos.</a:t>
            </a: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pt-PT">
                <a:latin typeface="Arial" charset="0"/>
              </a:rPr>
              <a:t>As alterações que o clima e a atmosfera têm vindo a sofrer ao longo dos últimos anos demonstram que temos de nos preocupar cada vez mais com o meio ambiente em que vivemos, pois dele dependem a saúde e o bem-estar.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2060575"/>
            <a:ext cx="194627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063" y="2241550"/>
            <a:ext cx="17224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835150" y="981075"/>
            <a:ext cx="4776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3600" b="1">
                <a:solidFill>
                  <a:srgbClr val="59B0A8"/>
                </a:solidFill>
                <a:latin typeface="Arial" charset="0"/>
              </a:rPr>
              <a:t>Higiene e afetividade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116013" y="2484438"/>
            <a:ext cx="4895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buFont typeface="Arial" charset="0"/>
              <a:buChar char="•"/>
            </a:pPr>
            <a:r>
              <a:rPr lang="pt-PT">
                <a:latin typeface="Arial" charset="0"/>
              </a:rPr>
              <a:t>Uma boa relação com as pessoas que se encontram à nossa volta, sem conflitos, e uma boa higiene diária fazem-nos sentir melhor, aumentando a nossa autoestima e a nossa autoconfiança.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353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Capacidades motoras</a:t>
            </a:r>
            <a:r>
              <a:rPr lang="pt-PT" sz="1600" b="1">
                <a:solidFill>
                  <a:srgbClr val="59B0A8"/>
                </a:solidFill>
                <a:latin typeface="Arial" charset="0"/>
              </a:rPr>
              <a:t> (cont.)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4716462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 b="1">
                <a:latin typeface="Arial" charset="0"/>
              </a:rPr>
              <a:t>Condicionais - </a:t>
            </a:r>
            <a:r>
              <a:rPr lang="pt-PT">
                <a:latin typeface="Arial" charset="0"/>
              </a:rPr>
              <a:t>dependem do processo de obtenção e transformação de energia no organismo, estando relacionadas com o </a:t>
            </a:r>
            <a:r>
              <a:rPr lang="pt-PT" b="1">
                <a:latin typeface="Arial" charset="0"/>
              </a:rPr>
              <a:t>aspeto quantitativo </a:t>
            </a:r>
            <a:r>
              <a:rPr lang="pt-PT">
                <a:latin typeface="Arial" charset="0"/>
              </a:rPr>
              <a:t>– a </a:t>
            </a:r>
            <a:r>
              <a:rPr lang="pt-PT" b="1">
                <a:latin typeface="Arial" charset="0"/>
              </a:rPr>
              <a:t>resistência</a:t>
            </a:r>
            <a:r>
              <a:rPr lang="pt-PT">
                <a:latin typeface="Arial" charset="0"/>
              </a:rPr>
              <a:t>, a </a:t>
            </a:r>
            <a:r>
              <a:rPr lang="pt-PT" b="1">
                <a:latin typeface="Arial" charset="0"/>
              </a:rPr>
              <a:t>força</a:t>
            </a:r>
            <a:r>
              <a:rPr lang="pt-PT">
                <a:latin typeface="Arial" charset="0"/>
              </a:rPr>
              <a:t>, a </a:t>
            </a:r>
            <a:r>
              <a:rPr lang="pt-PT" b="1">
                <a:latin typeface="Arial" charset="0"/>
              </a:rPr>
              <a:t>flexibilidade </a:t>
            </a:r>
            <a:r>
              <a:rPr lang="pt-PT">
                <a:latin typeface="Arial" charset="0"/>
              </a:rPr>
              <a:t>e a </a:t>
            </a:r>
            <a:r>
              <a:rPr lang="pt-PT" b="1">
                <a:latin typeface="Arial" charset="0"/>
              </a:rPr>
              <a:t>velocidade; </a:t>
            </a:r>
          </a:p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 b="1">
                <a:latin typeface="Arial" charset="0"/>
              </a:rPr>
              <a:t>Coordenativas - </a:t>
            </a:r>
            <a:r>
              <a:rPr lang="pt-PT">
                <a:latin typeface="Arial" charset="0"/>
              </a:rPr>
              <a:t>dependem do processo de condução do sistema nervoso central, estando relacionadas com o aspeto qualitativo - a </a:t>
            </a:r>
            <a:r>
              <a:rPr lang="pt-PT" b="1">
                <a:latin typeface="Arial" charset="0"/>
              </a:rPr>
              <a:t>orientação espacial</a:t>
            </a:r>
            <a:r>
              <a:rPr lang="pt-PT">
                <a:latin typeface="Arial" charset="0"/>
              </a:rPr>
              <a:t>, o </a:t>
            </a:r>
            <a:r>
              <a:rPr lang="pt-PT" b="1">
                <a:latin typeface="Arial" charset="0"/>
              </a:rPr>
              <a:t>ritmo</a:t>
            </a:r>
            <a:r>
              <a:rPr lang="pt-PT">
                <a:latin typeface="Arial" charset="0"/>
              </a:rPr>
              <a:t>, o </a:t>
            </a:r>
            <a:r>
              <a:rPr lang="pt-PT" b="1">
                <a:latin typeface="Arial" charset="0"/>
              </a:rPr>
              <a:t>equilíbrio</a:t>
            </a:r>
            <a:r>
              <a:rPr lang="pt-PT">
                <a:latin typeface="Arial" charset="0"/>
              </a:rPr>
              <a:t>, a </a:t>
            </a:r>
            <a:r>
              <a:rPr lang="pt-PT" b="1">
                <a:latin typeface="Arial" charset="0"/>
              </a:rPr>
              <a:t>diferenciação cinestésica</a:t>
            </a:r>
            <a:r>
              <a:rPr lang="pt-PT">
                <a:latin typeface="Arial" charset="0"/>
              </a:rPr>
              <a:t>, a </a:t>
            </a:r>
            <a:r>
              <a:rPr lang="pt-PT" b="1">
                <a:latin typeface="Arial" charset="0"/>
              </a:rPr>
              <a:t>reação </a:t>
            </a:r>
            <a:r>
              <a:rPr lang="pt-PT">
                <a:latin typeface="Arial" charset="0"/>
              </a:rPr>
              <a:t>e a </a:t>
            </a:r>
            <a:r>
              <a:rPr lang="pt-PT" b="1">
                <a:latin typeface="Arial" charset="0"/>
              </a:rPr>
              <a:t>destreza geral</a:t>
            </a:r>
            <a:r>
              <a:rPr lang="pt-PT">
                <a:latin typeface="Arial" charset="0"/>
              </a:rPr>
              <a:t>, sendo esta considerada como coordenativa/condicional.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187450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/>
          <a:srcRect l="28780"/>
          <a:stretch>
            <a:fillRect/>
          </a:stretch>
        </p:blipFill>
        <p:spPr bwMode="auto">
          <a:xfrm>
            <a:off x="5867400" y="2276475"/>
            <a:ext cx="24923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Resistência</a:t>
            </a:r>
            <a:endParaRPr lang="pt-PT" sz="1600" b="1">
              <a:solidFill>
                <a:srgbClr val="59B0A8"/>
              </a:solidFill>
              <a:latin typeface="Arial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424973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Capacidade motora que permite </a:t>
            </a:r>
            <a:r>
              <a:rPr lang="pt-PT" b="1">
                <a:latin typeface="Arial" charset="0"/>
              </a:rPr>
              <a:t>realizar esforços </a:t>
            </a:r>
            <a:r>
              <a:rPr lang="pt-PT">
                <a:latin typeface="Arial" charset="0"/>
              </a:rPr>
              <a:t>durante um tempo considerável e </a:t>
            </a:r>
            <a:r>
              <a:rPr lang="pt-PT" b="1">
                <a:latin typeface="Arial" charset="0"/>
              </a:rPr>
              <a:t>suportar a fadiga </a:t>
            </a:r>
            <a:r>
              <a:rPr lang="pt-PT">
                <a:latin typeface="Arial" charset="0"/>
              </a:rPr>
              <a:t>daí resultante, recuperando com relativa facilidade e </a:t>
            </a:r>
            <a:r>
              <a:rPr lang="pt-PT" b="1">
                <a:latin typeface="Arial" charset="0"/>
              </a:rPr>
              <a:t>evitando a perda de qualidade de execução</a:t>
            </a:r>
            <a:r>
              <a:rPr lang="pt-PT">
                <a:latin typeface="Arial" charset="0"/>
              </a:rPr>
              <a:t>.</a:t>
            </a:r>
          </a:p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 b="1">
                <a:latin typeface="Arial" charset="0"/>
              </a:rPr>
              <a:t>Exemplos: </a:t>
            </a:r>
            <a:r>
              <a:rPr lang="pt-PT">
                <a:latin typeface="Arial" charset="0"/>
              </a:rPr>
              <a:t>corrida da maratona; triatlo; ciclismo.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258888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3" y="2351088"/>
            <a:ext cx="257333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230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Resistência </a:t>
            </a:r>
            <a:r>
              <a:rPr lang="pt-PT" sz="1600" b="1">
                <a:solidFill>
                  <a:srgbClr val="59B0A8"/>
                </a:solidFill>
                <a:latin typeface="Arial" charset="0"/>
              </a:rPr>
              <a:t>(cont.)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4465637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pt-PT">
                <a:latin typeface="Arial" charset="0"/>
              </a:rPr>
              <a:t>Consoante o processo de obtenção de energia existem dois tipos de resistência:</a:t>
            </a:r>
          </a:p>
          <a:p>
            <a:pPr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 b="1">
                <a:latin typeface="Arial" charset="0"/>
              </a:rPr>
              <a:t>  aeróbia</a:t>
            </a:r>
            <a:r>
              <a:rPr lang="pt-PT">
                <a:latin typeface="Arial" charset="0"/>
              </a:rPr>
              <a:t>: equilíbrio entre o oxigénio necessário e o que está a ser transportado para os músculos (corridas de média e longa duração com intensidade baixa a moderada);</a:t>
            </a:r>
          </a:p>
          <a:p>
            <a:pPr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 b="1">
                <a:latin typeface="Arial" charset="0"/>
              </a:rPr>
              <a:t>  anaeróbia</a:t>
            </a:r>
            <a:r>
              <a:rPr lang="pt-PT">
                <a:latin typeface="Arial" charset="0"/>
              </a:rPr>
              <a:t>: défice entre o oxigénio que é necessário e o que está a ser transportado aos músculos (corridas curtas de grande intensidade).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258888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474913"/>
            <a:ext cx="24923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230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Resistência </a:t>
            </a:r>
            <a:r>
              <a:rPr lang="pt-PT" sz="1600" b="1">
                <a:solidFill>
                  <a:srgbClr val="59B0A8"/>
                </a:solidFill>
                <a:latin typeface="Arial" charset="0"/>
              </a:rPr>
              <a:t>(cont.)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buFont typeface="Arial" charset="0"/>
              <a:buChar char="•"/>
            </a:pPr>
            <a:r>
              <a:rPr lang="pt-PT">
                <a:latin typeface="Arial" charset="0"/>
              </a:rPr>
              <a:t>Exemplos de exercícios para treinar a resistência, em situação de aula, com intensidade moderada a vigorosa e sem diminuição nítida da eficácia: corrida contínua; jogos; percursos de habilidades.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042988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716338"/>
            <a:ext cx="2574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16338"/>
            <a:ext cx="2152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230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Resistência </a:t>
            </a:r>
            <a:r>
              <a:rPr lang="pt-PT" sz="1600" b="1">
                <a:solidFill>
                  <a:srgbClr val="59B0A8"/>
                </a:solidFill>
                <a:latin typeface="Arial" charset="0"/>
              </a:rPr>
              <a:t>(cont.)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698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PT">
                <a:latin typeface="Arial" charset="0"/>
              </a:rPr>
              <a:t>Para avaliar esta capacidade motora, realiza-se um de dois testes:</a:t>
            </a:r>
          </a:p>
          <a:p>
            <a:pPr eaLnBrk="0" hangingPunct="0"/>
            <a:endParaRPr lang="pt-PT">
              <a:latin typeface="Arial" charset="0"/>
            </a:endParaRPr>
          </a:p>
          <a:p>
            <a:pPr eaLnBrk="0" hangingPunct="0"/>
            <a:r>
              <a:rPr lang="pt-PT" b="1"/>
              <a:t>1- Teste da milha 			2- Teste vaivém</a:t>
            </a:r>
            <a:endParaRPr lang="pt-PT">
              <a:latin typeface="Arial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063625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275013"/>
            <a:ext cx="27146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3275013"/>
            <a:ext cx="2700338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884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Força</a:t>
            </a:r>
            <a:endParaRPr lang="pt-PT" sz="1600" b="1">
              <a:solidFill>
                <a:srgbClr val="59B0A8"/>
              </a:solidFill>
              <a:latin typeface="Arial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5041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pt-PT">
                <a:latin typeface="Arial" charset="0"/>
              </a:rPr>
              <a:t>Capacidade motora que </a:t>
            </a:r>
            <a:r>
              <a:rPr lang="pt-PT" b="1">
                <a:latin typeface="Arial" charset="0"/>
              </a:rPr>
              <a:t>permite deslocar um objeto</a:t>
            </a:r>
            <a:r>
              <a:rPr lang="pt-PT">
                <a:latin typeface="Arial" charset="0"/>
              </a:rPr>
              <a:t>, </a:t>
            </a:r>
            <a:r>
              <a:rPr lang="pt-PT" b="1">
                <a:latin typeface="Arial" charset="0"/>
              </a:rPr>
              <a:t>o corpo de um colega </a:t>
            </a:r>
            <a:r>
              <a:rPr lang="pt-PT">
                <a:latin typeface="Arial" charset="0"/>
              </a:rPr>
              <a:t>ou </a:t>
            </a:r>
            <a:r>
              <a:rPr lang="pt-PT" b="1">
                <a:latin typeface="Arial" charset="0"/>
              </a:rPr>
              <a:t>o próprio corpo </a:t>
            </a:r>
            <a:r>
              <a:rPr lang="pt-PT">
                <a:latin typeface="Arial" charset="0"/>
              </a:rPr>
              <a:t>através da </a:t>
            </a:r>
            <a:r>
              <a:rPr lang="pt-PT" b="1">
                <a:latin typeface="Arial" charset="0"/>
              </a:rPr>
              <a:t>contração de músculos</a:t>
            </a:r>
            <a:r>
              <a:rPr lang="pt-PT">
                <a:latin typeface="Arial" charset="0"/>
              </a:rPr>
              <a:t>.</a:t>
            </a:r>
          </a:p>
          <a:p>
            <a:pPr marL="273050" lvl="1" algn="just" eaLnBrk="0" hangingPunct="0">
              <a:spcAft>
                <a:spcPts val="600"/>
              </a:spcAft>
            </a:pPr>
            <a:r>
              <a:rPr lang="pt-PT" b="1">
                <a:latin typeface="Arial" charset="0"/>
              </a:rPr>
              <a:t>Exemplos de exercícios: </a:t>
            </a:r>
            <a:r>
              <a:rPr lang="pt-PT">
                <a:latin typeface="Arial" charset="0"/>
              </a:rPr>
              <a:t>abdominais; pranchas; extensões de braços; extensões de pernas.</a:t>
            </a:r>
          </a:p>
          <a:p>
            <a:pPr marL="285750" indent="-285750" algn="just" eaLnBrk="0" hangingPunct="0">
              <a:spcAft>
                <a:spcPts val="600"/>
              </a:spcAft>
              <a:buFont typeface="Arial" charset="0"/>
              <a:buChar char="•"/>
            </a:pPr>
            <a:endParaRPr lang="pt-PT">
              <a:latin typeface="Arial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pt-PT">
                <a:latin typeface="Arial" charset="0"/>
              </a:rPr>
              <a:t>Exercícios para treinar a força, em situação de aula: repetição de exercícios com carga (o próprio corpo, o corpo do colega ou uma carga externa como os pesos) que envolvam os grandes grupos musculares.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258888" y="3048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/>
          <a:srcRect l="1353" t="1918" r="28467" b="1077"/>
          <a:stretch>
            <a:fillRect/>
          </a:stretch>
        </p:blipFill>
        <p:spPr bwMode="auto">
          <a:xfrm>
            <a:off x="6300788" y="2379663"/>
            <a:ext cx="1819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57275" y="1844675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solidFill>
                  <a:srgbClr val="59B0A8"/>
                </a:solidFill>
                <a:latin typeface="Arial" charset="0"/>
              </a:rPr>
              <a:t>Força </a:t>
            </a:r>
            <a:r>
              <a:rPr lang="pt-PT" sz="1600" b="1">
                <a:solidFill>
                  <a:srgbClr val="59B0A8"/>
                </a:solidFill>
                <a:latin typeface="Arial" charset="0"/>
              </a:rPr>
              <a:t>(cont.)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42988" y="2254250"/>
            <a:ext cx="71294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Para avaliar esta capacidade motora, realizam-se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dois testes</a:t>
            </a:r>
            <a:r>
              <a:rPr lang="pt-PT" dirty="0">
                <a:latin typeface="Arial" pitchFamily="34" charset="0"/>
                <a:cs typeface="Arial" pitchFamily="34" charset="0"/>
              </a:rPr>
              <a:t>: 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Teste dos abdominais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	       2-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Teste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extensões de braços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174750" y="3333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165E74"/>
                </a:solidFill>
                <a:latin typeface="Arial" charset="0"/>
              </a:rPr>
              <a:t>Desenvolvimento das capacidades motoras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 t="7355" b="7988"/>
          <a:stretch>
            <a:fillRect/>
          </a:stretch>
        </p:blipFill>
        <p:spPr bwMode="auto">
          <a:xfrm>
            <a:off x="1174750" y="3371850"/>
            <a:ext cx="2643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/>
          <a:srcRect t="16949" b="16081"/>
          <a:stretch>
            <a:fillRect/>
          </a:stretch>
        </p:blipFill>
        <p:spPr bwMode="auto">
          <a:xfrm>
            <a:off x="4572000" y="3362325"/>
            <a:ext cx="3384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680</TotalTime>
  <Words>843</Words>
  <Application>Microsoft Office PowerPoint</Application>
  <PresentationFormat>Apresentação no Ecrã (4:3)</PresentationFormat>
  <Paragraphs>78</Paragraphs>
  <Slides>22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Contiguidade</vt:lpstr>
      <vt:lpstr>Área dos Conhecimentos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aiferreira</dc:creator>
  <cp:lastModifiedBy>Professor</cp:lastModifiedBy>
  <cp:revision>65</cp:revision>
  <dcterms:created xsi:type="dcterms:W3CDTF">2012-01-25T15:55:21Z</dcterms:created>
  <dcterms:modified xsi:type="dcterms:W3CDTF">2016-09-12T09:56:19Z</dcterms:modified>
</cp:coreProperties>
</file>