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303" r:id="rId17"/>
    <p:sldId id="272" r:id="rId18"/>
    <p:sldId id="271" r:id="rId19"/>
    <p:sldId id="273" r:id="rId20"/>
    <p:sldId id="274" r:id="rId21"/>
    <p:sldId id="275" r:id="rId22"/>
    <p:sldId id="276" r:id="rId23"/>
    <p:sldId id="299" r:id="rId24"/>
    <p:sldId id="301" r:id="rId25"/>
    <p:sldId id="278" r:id="rId26"/>
    <p:sldId id="302" r:id="rId27"/>
    <p:sldId id="280" r:id="rId28"/>
    <p:sldId id="284" r:id="rId29"/>
    <p:sldId id="282" r:id="rId30"/>
    <p:sldId id="293" r:id="rId31"/>
    <p:sldId id="287" r:id="rId32"/>
    <p:sldId id="286" r:id="rId33"/>
    <p:sldId id="297" r:id="rId34"/>
    <p:sldId id="298" r:id="rId35"/>
    <p:sldId id="295" r:id="rId36"/>
    <p:sldId id="305" r:id="rId37"/>
    <p:sldId id="296" r:id="rId38"/>
    <p:sldId id="277" r:id="rId39"/>
  </p:sldIdLst>
  <p:sldSz cx="9144000" cy="6858000" type="screen4x3"/>
  <p:notesSz cx="6669088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542" autoAdjust="0"/>
  </p:normalViewPr>
  <p:slideViewPr>
    <p:cSldViewPr>
      <p:cViewPr>
        <p:scale>
          <a:sx n="107" d="100"/>
          <a:sy n="107" d="100"/>
        </p:scale>
        <p:origin x="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AAA9F-0717-42E5-B136-1FC18811CA79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PT"/>
        </a:p>
      </dgm:t>
    </dgm:pt>
    <dgm:pt modelId="{F2C0BC58-7707-46A1-B461-226B06275031}">
      <dgm:prSet phldrT="[Texto]" custT="1"/>
      <dgm:spPr/>
      <dgm:t>
        <a:bodyPr/>
        <a:lstStyle/>
        <a:p>
          <a:r>
            <a:rPr lang="pt-PT" sz="1200" dirty="0" smtClean="0"/>
            <a:t>Força</a:t>
          </a:r>
          <a:endParaRPr lang="pt-PT" sz="1200" dirty="0"/>
        </a:p>
      </dgm:t>
    </dgm:pt>
    <dgm:pt modelId="{079A60AC-EFF0-4354-9C80-86725786ADB9}" type="parTrans" cxnId="{FA913EB3-1C01-444E-B2CE-BDE153F1CA23}">
      <dgm:prSet/>
      <dgm:spPr/>
      <dgm:t>
        <a:bodyPr/>
        <a:lstStyle/>
        <a:p>
          <a:endParaRPr lang="pt-PT"/>
        </a:p>
      </dgm:t>
    </dgm:pt>
    <dgm:pt modelId="{1F6F11D4-B567-48A5-A885-0477AE4294D6}" type="sibTrans" cxnId="{FA913EB3-1C01-444E-B2CE-BDE153F1CA23}">
      <dgm:prSet/>
      <dgm:spPr/>
      <dgm:t>
        <a:bodyPr/>
        <a:lstStyle/>
        <a:p>
          <a:endParaRPr lang="pt-PT"/>
        </a:p>
      </dgm:t>
    </dgm:pt>
    <dgm:pt modelId="{D964A82B-144A-49D4-89EC-6A44541D7034}">
      <dgm:prSet phldrT="[Texto]" custT="1"/>
      <dgm:spPr/>
      <dgm:t>
        <a:bodyPr/>
        <a:lstStyle/>
        <a:p>
          <a:r>
            <a:rPr lang="pt-PT" sz="1200" dirty="0" smtClean="0"/>
            <a:t>Resistência</a:t>
          </a:r>
          <a:endParaRPr lang="pt-PT" sz="1200" dirty="0"/>
        </a:p>
      </dgm:t>
    </dgm:pt>
    <dgm:pt modelId="{1EC756CD-73C4-444D-96BE-70DA5C5AAF73}" type="parTrans" cxnId="{54B7CB69-1716-40AE-B01F-C9FC9D33A86C}">
      <dgm:prSet/>
      <dgm:spPr/>
      <dgm:t>
        <a:bodyPr/>
        <a:lstStyle/>
        <a:p>
          <a:endParaRPr lang="pt-PT"/>
        </a:p>
      </dgm:t>
    </dgm:pt>
    <dgm:pt modelId="{E9284C69-F3C1-4D89-BEC0-C24161B51B2D}" type="sibTrans" cxnId="{54B7CB69-1716-40AE-B01F-C9FC9D33A86C}">
      <dgm:prSet/>
      <dgm:spPr/>
      <dgm:t>
        <a:bodyPr/>
        <a:lstStyle/>
        <a:p>
          <a:endParaRPr lang="pt-PT"/>
        </a:p>
      </dgm:t>
    </dgm:pt>
    <dgm:pt modelId="{94C5F15F-3622-4AAF-9BD5-B9D12644BE13}">
      <dgm:prSet phldrT="[Texto]"/>
      <dgm:spPr/>
      <dgm:t>
        <a:bodyPr/>
        <a:lstStyle/>
        <a:p>
          <a:r>
            <a:rPr lang="pt-PT" dirty="0" smtClean="0"/>
            <a:t>Flexibilidade</a:t>
          </a:r>
          <a:endParaRPr lang="pt-PT" dirty="0"/>
        </a:p>
      </dgm:t>
    </dgm:pt>
    <dgm:pt modelId="{77EA0587-23F8-471C-B9AF-8A48B47C4866}" type="parTrans" cxnId="{3B3ADA12-43E5-4385-81CE-ECFBC42DA5B8}">
      <dgm:prSet/>
      <dgm:spPr/>
      <dgm:t>
        <a:bodyPr/>
        <a:lstStyle/>
        <a:p>
          <a:endParaRPr lang="pt-PT"/>
        </a:p>
      </dgm:t>
    </dgm:pt>
    <dgm:pt modelId="{55E01F3B-AE0B-4126-A903-014F294CA215}" type="sibTrans" cxnId="{3B3ADA12-43E5-4385-81CE-ECFBC42DA5B8}">
      <dgm:prSet/>
      <dgm:spPr/>
      <dgm:t>
        <a:bodyPr/>
        <a:lstStyle/>
        <a:p>
          <a:endParaRPr lang="pt-PT"/>
        </a:p>
      </dgm:t>
    </dgm:pt>
    <dgm:pt modelId="{5CCB562B-6CFC-4859-9D3B-42F8D4AD0290}">
      <dgm:prSet phldrT="[Texto]" custT="1"/>
      <dgm:spPr/>
      <dgm:t>
        <a:bodyPr/>
        <a:lstStyle/>
        <a:p>
          <a:r>
            <a:rPr lang="pt-PT" sz="1200" dirty="0" smtClean="0"/>
            <a:t>Coordenação</a:t>
          </a:r>
          <a:endParaRPr lang="pt-PT" sz="1200" dirty="0"/>
        </a:p>
      </dgm:t>
    </dgm:pt>
    <dgm:pt modelId="{714ADC8E-5A6B-497D-BC75-C606800F768E}" type="parTrans" cxnId="{C82C424D-12B0-4668-B7B6-9C943A9C4D5F}">
      <dgm:prSet/>
      <dgm:spPr/>
      <dgm:t>
        <a:bodyPr/>
        <a:lstStyle/>
        <a:p>
          <a:endParaRPr lang="pt-PT"/>
        </a:p>
      </dgm:t>
    </dgm:pt>
    <dgm:pt modelId="{8651F919-2A48-4624-95A1-7A835E7AACF7}" type="sibTrans" cxnId="{C82C424D-12B0-4668-B7B6-9C943A9C4D5F}">
      <dgm:prSet/>
      <dgm:spPr/>
      <dgm:t>
        <a:bodyPr/>
        <a:lstStyle/>
        <a:p>
          <a:endParaRPr lang="pt-PT"/>
        </a:p>
      </dgm:t>
    </dgm:pt>
    <dgm:pt modelId="{E5BB46E7-2167-46CD-86D1-E43D8DB8D813}">
      <dgm:prSet custT="1"/>
      <dgm:spPr/>
      <dgm:t>
        <a:bodyPr/>
        <a:lstStyle/>
        <a:p>
          <a:r>
            <a:rPr lang="pt-PT" sz="1200" dirty="0" smtClean="0"/>
            <a:t>Velocidade</a:t>
          </a:r>
          <a:endParaRPr lang="pt-PT" sz="1200" dirty="0"/>
        </a:p>
      </dgm:t>
    </dgm:pt>
    <dgm:pt modelId="{0E6F638D-A7B3-4B1C-8AF1-6D3B3115AD1C}" type="parTrans" cxnId="{96F6BF10-068D-4C19-967E-02A112AEEE7B}">
      <dgm:prSet/>
      <dgm:spPr/>
      <dgm:t>
        <a:bodyPr/>
        <a:lstStyle/>
        <a:p>
          <a:endParaRPr lang="pt-PT"/>
        </a:p>
      </dgm:t>
    </dgm:pt>
    <dgm:pt modelId="{0DC17C61-4F60-471D-9CA1-711B25AF4B6B}" type="sibTrans" cxnId="{96F6BF10-068D-4C19-967E-02A112AEEE7B}">
      <dgm:prSet/>
      <dgm:spPr/>
      <dgm:t>
        <a:bodyPr/>
        <a:lstStyle/>
        <a:p>
          <a:endParaRPr lang="pt-PT"/>
        </a:p>
      </dgm:t>
    </dgm:pt>
    <dgm:pt modelId="{53A11B12-2869-4F87-AE00-6562B38728C0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 sz="1200" dirty="0" smtClean="0"/>
            <a:t>Agilidade</a:t>
          </a:r>
          <a:endParaRPr lang="pt-PT" sz="1200" dirty="0"/>
        </a:p>
      </dgm:t>
    </dgm:pt>
    <dgm:pt modelId="{958C446C-A8B0-4749-9712-57AA2506AFDA}" type="parTrans" cxnId="{643D1639-F86E-438C-AF2D-4F68AFB0E115}">
      <dgm:prSet/>
      <dgm:spPr/>
      <dgm:t>
        <a:bodyPr/>
        <a:lstStyle/>
        <a:p>
          <a:endParaRPr lang="pt-PT"/>
        </a:p>
      </dgm:t>
    </dgm:pt>
    <dgm:pt modelId="{13F20BF5-56A7-4ADD-8A4D-509CEE38FAAC}" type="sibTrans" cxnId="{643D1639-F86E-438C-AF2D-4F68AFB0E11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t-PT"/>
        </a:p>
      </dgm:t>
    </dgm:pt>
    <dgm:pt modelId="{27850D60-9558-4DEC-A2B1-747763FB513D}" type="pres">
      <dgm:prSet presAssocID="{8CFAAA9F-0717-42E5-B136-1FC18811CA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DC10CBE-6E1A-4DC2-A4B4-696C5F4FC7B7}" type="pres">
      <dgm:prSet presAssocID="{F2C0BC58-7707-46A1-B461-226B06275031}" presName="node" presStyleLbl="node1" presStyleIdx="0" presStyleCnt="6" custScaleX="127442" custScaleY="103552" custRadScaleRad="162723" custRadScaleInc="-325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F75E79-3A87-4B83-AE6D-2E844F731555}" type="pres">
      <dgm:prSet presAssocID="{1F6F11D4-B567-48A5-A885-0477AE4294D6}" presName="sibTrans" presStyleLbl="sibTrans2D1" presStyleIdx="0" presStyleCnt="6"/>
      <dgm:spPr/>
      <dgm:t>
        <a:bodyPr/>
        <a:lstStyle/>
        <a:p>
          <a:endParaRPr lang="pt-PT"/>
        </a:p>
      </dgm:t>
    </dgm:pt>
    <dgm:pt modelId="{8FB4F7CA-987A-4D5A-A1A4-A0B11FF6490A}" type="pres">
      <dgm:prSet presAssocID="{1F6F11D4-B567-48A5-A885-0477AE4294D6}" presName="connectorText" presStyleLbl="sibTrans2D1" presStyleIdx="0" presStyleCnt="6"/>
      <dgm:spPr/>
      <dgm:t>
        <a:bodyPr/>
        <a:lstStyle/>
        <a:p>
          <a:endParaRPr lang="pt-PT"/>
        </a:p>
      </dgm:t>
    </dgm:pt>
    <dgm:pt modelId="{105A5512-1CE5-4AD9-8D3A-F2BC62785CAA}" type="pres">
      <dgm:prSet presAssocID="{D964A82B-144A-49D4-89EC-6A44541D7034}" presName="node" presStyleLbl="node1" presStyleIdx="1" presStyleCnt="6" custScaleX="115812" custScaleY="10103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44085D-06FE-4978-B74F-D7DD6637E282}" type="pres">
      <dgm:prSet presAssocID="{E9284C69-F3C1-4D89-BEC0-C24161B51B2D}" presName="sibTrans" presStyleLbl="sibTrans2D1" presStyleIdx="1" presStyleCnt="6"/>
      <dgm:spPr/>
      <dgm:t>
        <a:bodyPr/>
        <a:lstStyle/>
        <a:p>
          <a:endParaRPr lang="pt-PT"/>
        </a:p>
      </dgm:t>
    </dgm:pt>
    <dgm:pt modelId="{04625FAE-98FF-40AF-8CF9-1C81BFC53D6A}" type="pres">
      <dgm:prSet presAssocID="{E9284C69-F3C1-4D89-BEC0-C24161B51B2D}" presName="connectorText" presStyleLbl="sibTrans2D1" presStyleIdx="1" presStyleCnt="6"/>
      <dgm:spPr/>
      <dgm:t>
        <a:bodyPr/>
        <a:lstStyle/>
        <a:p>
          <a:endParaRPr lang="pt-PT"/>
        </a:p>
      </dgm:t>
    </dgm:pt>
    <dgm:pt modelId="{1708C8AB-DF0A-4A48-B854-C196228E5BDE}" type="pres">
      <dgm:prSet presAssocID="{94C5F15F-3622-4AAF-9BD5-B9D12644BE13}" presName="node" presStyleLbl="node1" presStyleIdx="2" presStyleCnt="6" custScaleX="110541" custScaleY="10103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B6901-690D-48A8-B015-E630E125E23E}" type="pres">
      <dgm:prSet presAssocID="{55E01F3B-AE0B-4126-A903-014F294CA215}" presName="sibTrans" presStyleLbl="sibTrans2D1" presStyleIdx="2" presStyleCnt="6"/>
      <dgm:spPr/>
      <dgm:t>
        <a:bodyPr/>
        <a:lstStyle/>
        <a:p>
          <a:endParaRPr lang="pt-PT"/>
        </a:p>
      </dgm:t>
    </dgm:pt>
    <dgm:pt modelId="{D4410CDF-564B-4D11-96D9-07DA4CE48775}" type="pres">
      <dgm:prSet presAssocID="{55E01F3B-AE0B-4126-A903-014F294CA215}" presName="connectorText" presStyleLbl="sibTrans2D1" presStyleIdx="2" presStyleCnt="6"/>
      <dgm:spPr/>
      <dgm:t>
        <a:bodyPr/>
        <a:lstStyle/>
        <a:p>
          <a:endParaRPr lang="pt-PT"/>
        </a:p>
      </dgm:t>
    </dgm:pt>
    <dgm:pt modelId="{AAAA9E0F-EE13-47DC-912E-FE0CD35DC370}" type="pres">
      <dgm:prSet presAssocID="{E5BB46E7-2167-46CD-86D1-E43D8DB8D813}" presName="node" presStyleLbl="node1" presStyleIdx="3" presStyleCnt="6" custScaleX="11814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AABA22-8F3E-4B1E-A725-9FA431F9EE9B}" type="pres">
      <dgm:prSet presAssocID="{0DC17C61-4F60-471D-9CA1-711B25AF4B6B}" presName="sibTrans" presStyleLbl="sibTrans2D1" presStyleIdx="3" presStyleCnt="6"/>
      <dgm:spPr/>
      <dgm:t>
        <a:bodyPr/>
        <a:lstStyle/>
        <a:p>
          <a:endParaRPr lang="pt-PT"/>
        </a:p>
      </dgm:t>
    </dgm:pt>
    <dgm:pt modelId="{F51461C5-0CB3-4D91-B5B4-4755D49F5808}" type="pres">
      <dgm:prSet presAssocID="{0DC17C61-4F60-471D-9CA1-711B25AF4B6B}" presName="connectorText" presStyleLbl="sibTrans2D1" presStyleIdx="3" presStyleCnt="6"/>
      <dgm:spPr/>
      <dgm:t>
        <a:bodyPr/>
        <a:lstStyle/>
        <a:p>
          <a:endParaRPr lang="pt-PT"/>
        </a:p>
      </dgm:t>
    </dgm:pt>
    <dgm:pt modelId="{94C8EFFF-BA2F-480A-9F14-EF3FA0999AFF}" type="pres">
      <dgm:prSet presAssocID="{5CCB562B-6CFC-4859-9D3B-42F8D4AD0290}" presName="node" presStyleLbl="node1" presStyleIdx="4" presStyleCnt="6" custScaleX="11917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F3C302-6A44-401F-A9F3-AE8B3AC38C37}" type="pres">
      <dgm:prSet presAssocID="{8651F919-2A48-4624-95A1-7A835E7AACF7}" presName="sibTrans" presStyleLbl="sibTrans2D1" presStyleIdx="4" presStyleCnt="6"/>
      <dgm:spPr/>
      <dgm:t>
        <a:bodyPr/>
        <a:lstStyle/>
        <a:p>
          <a:endParaRPr lang="pt-PT"/>
        </a:p>
      </dgm:t>
    </dgm:pt>
    <dgm:pt modelId="{798D1479-2D77-42C4-870C-20613DA003E4}" type="pres">
      <dgm:prSet presAssocID="{8651F919-2A48-4624-95A1-7A835E7AACF7}" presName="connectorText" presStyleLbl="sibTrans2D1" presStyleIdx="4" presStyleCnt="6"/>
      <dgm:spPr/>
      <dgm:t>
        <a:bodyPr/>
        <a:lstStyle/>
        <a:p>
          <a:endParaRPr lang="pt-PT"/>
        </a:p>
      </dgm:t>
    </dgm:pt>
    <dgm:pt modelId="{309996AD-4421-4E10-8B51-A0DB46120C72}" type="pres">
      <dgm:prSet presAssocID="{53A11B12-2869-4F87-AE00-6562B38728C0}" presName="node" presStyleLbl="node1" presStyleIdx="5" presStyleCnt="6" custScaleX="121811" custScaleY="10103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45587A6-0BA6-4DC4-81B2-6E9CBFAF9922}" type="pres">
      <dgm:prSet presAssocID="{13F20BF5-56A7-4ADD-8A4D-509CEE38FAAC}" presName="sibTrans" presStyleLbl="sibTrans2D1" presStyleIdx="5" presStyleCnt="6"/>
      <dgm:spPr/>
      <dgm:t>
        <a:bodyPr/>
        <a:lstStyle/>
        <a:p>
          <a:endParaRPr lang="pt-PT"/>
        </a:p>
      </dgm:t>
    </dgm:pt>
    <dgm:pt modelId="{324C0A4D-B6FC-4A6C-BF50-D7D91E9AD10A}" type="pres">
      <dgm:prSet presAssocID="{13F20BF5-56A7-4ADD-8A4D-509CEE38FAAC}" presName="connectorText" presStyleLbl="sibTrans2D1" presStyleIdx="5" presStyleCnt="6"/>
      <dgm:spPr/>
      <dgm:t>
        <a:bodyPr/>
        <a:lstStyle/>
        <a:p>
          <a:endParaRPr lang="pt-PT"/>
        </a:p>
      </dgm:t>
    </dgm:pt>
  </dgm:ptLst>
  <dgm:cxnLst>
    <dgm:cxn modelId="{D9E06933-0FDD-4410-90E7-CDBA4EB74AF2}" type="presOf" srcId="{53A11B12-2869-4F87-AE00-6562B38728C0}" destId="{309996AD-4421-4E10-8B51-A0DB46120C72}" srcOrd="0" destOrd="0" presId="urn:microsoft.com/office/officeart/2005/8/layout/cycle2"/>
    <dgm:cxn modelId="{AD23062C-DEFD-4A00-BBE8-85C4281CF491}" type="presOf" srcId="{E9284C69-F3C1-4D89-BEC0-C24161B51B2D}" destId="{04625FAE-98FF-40AF-8CF9-1C81BFC53D6A}" srcOrd="1" destOrd="0" presId="urn:microsoft.com/office/officeart/2005/8/layout/cycle2"/>
    <dgm:cxn modelId="{85D16FF0-897B-48EF-A73A-A76824B10A1C}" type="presOf" srcId="{55E01F3B-AE0B-4126-A903-014F294CA215}" destId="{D4410CDF-564B-4D11-96D9-07DA4CE48775}" srcOrd="1" destOrd="0" presId="urn:microsoft.com/office/officeart/2005/8/layout/cycle2"/>
    <dgm:cxn modelId="{434CE25A-A5DA-49BC-BF27-0CF528251AA0}" type="presOf" srcId="{E5BB46E7-2167-46CD-86D1-E43D8DB8D813}" destId="{AAAA9E0F-EE13-47DC-912E-FE0CD35DC370}" srcOrd="0" destOrd="0" presId="urn:microsoft.com/office/officeart/2005/8/layout/cycle2"/>
    <dgm:cxn modelId="{62051099-D14C-4A93-8020-D7136B698E80}" type="presOf" srcId="{13F20BF5-56A7-4ADD-8A4D-509CEE38FAAC}" destId="{945587A6-0BA6-4DC4-81B2-6E9CBFAF9922}" srcOrd="0" destOrd="0" presId="urn:microsoft.com/office/officeart/2005/8/layout/cycle2"/>
    <dgm:cxn modelId="{B7FC2835-D7B9-45DB-BCE8-549FB93472F6}" type="presOf" srcId="{E9284C69-F3C1-4D89-BEC0-C24161B51B2D}" destId="{7544085D-06FE-4978-B74F-D7DD6637E282}" srcOrd="0" destOrd="0" presId="urn:microsoft.com/office/officeart/2005/8/layout/cycle2"/>
    <dgm:cxn modelId="{20477627-D49B-43D4-9875-A4E4526602E0}" type="presOf" srcId="{1F6F11D4-B567-48A5-A885-0477AE4294D6}" destId="{8FB4F7CA-987A-4D5A-A1A4-A0B11FF6490A}" srcOrd="1" destOrd="0" presId="urn:microsoft.com/office/officeart/2005/8/layout/cycle2"/>
    <dgm:cxn modelId="{74C8BDF8-F5E3-4C5A-9411-2C4AD1FA53FA}" type="presOf" srcId="{D964A82B-144A-49D4-89EC-6A44541D7034}" destId="{105A5512-1CE5-4AD9-8D3A-F2BC62785CAA}" srcOrd="0" destOrd="0" presId="urn:microsoft.com/office/officeart/2005/8/layout/cycle2"/>
    <dgm:cxn modelId="{C82C424D-12B0-4668-B7B6-9C943A9C4D5F}" srcId="{8CFAAA9F-0717-42E5-B136-1FC18811CA79}" destId="{5CCB562B-6CFC-4859-9D3B-42F8D4AD0290}" srcOrd="4" destOrd="0" parTransId="{714ADC8E-5A6B-497D-BC75-C606800F768E}" sibTransId="{8651F919-2A48-4624-95A1-7A835E7AACF7}"/>
    <dgm:cxn modelId="{7030B00F-4FAF-4B21-9158-1B582C55D9F0}" type="presOf" srcId="{1F6F11D4-B567-48A5-A885-0477AE4294D6}" destId="{B0F75E79-3A87-4B83-AE6D-2E844F731555}" srcOrd="0" destOrd="0" presId="urn:microsoft.com/office/officeart/2005/8/layout/cycle2"/>
    <dgm:cxn modelId="{3C641401-AED2-41C4-9EF9-1C4AF4BA517E}" type="presOf" srcId="{0DC17C61-4F60-471D-9CA1-711B25AF4B6B}" destId="{E0AABA22-8F3E-4B1E-A725-9FA431F9EE9B}" srcOrd="0" destOrd="0" presId="urn:microsoft.com/office/officeart/2005/8/layout/cycle2"/>
    <dgm:cxn modelId="{643D1639-F86E-438C-AF2D-4F68AFB0E115}" srcId="{8CFAAA9F-0717-42E5-B136-1FC18811CA79}" destId="{53A11B12-2869-4F87-AE00-6562B38728C0}" srcOrd="5" destOrd="0" parTransId="{958C446C-A8B0-4749-9712-57AA2506AFDA}" sibTransId="{13F20BF5-56A7-4ADD-8A4D-509CEE38FAAC}"/>
    <dgm:cxn modelId="{FA913EB3-1C01-444E-B2CE-BDE153F1CA23}" srcId="{8CFAAA9F-0717-42E5-B136-1FC18811CA79}" destId="{F2C0BC58-7707-46A1-B461-226B06275031}" srcOrd="0" destOrd="0" parTransId="{079A60AC-EFF0-4354-9C80-86725786ADB9}" sibTransId="{1F6F11D4-B567-48A5-A885-0477AE4294D6}"/>
    <dgm:cxn modelId="{9DC2910D-682C-4AF8-8B4A-B7B3AEAF0AAE}" type="presOf" srcId="{5CCB562B-6CFC-4859-9D3B-42F8D4AD0290}" destId="{94C8EFFF-BA2F-480A-9F14-EF3FA0999AFF}" srcOrd="0" destOrd="0" presId="urn:microsoft.com/office/officeart/2005/8/layout/cycle2"/>
    <dgm:cxn modelId="{F51F7C88-B1AC-438E-89FB-5320DC308A75}" type="presOf" srcId="{8651F919-2A48-4624-95A1-7A835E7AACF7}" destId="{51F3C302-6A44-401F-A9F3-AE8B3AC38C37}" srcOrd="0" destOrd="0" presId="urn:microsoft.com/office/officeart/2005/8/layout/cycle2"/>
    <dgm:cxn modelId="{B3193E7A-6EC2-4E79-B5CE-626F57DB8BE6}" type="presOf" srcId="{8651F919-2A48-4624-95A1-7A835E7AACF7}" destId="{798D1479-2D77-42C4-870C-20613DA003E4}" srcOrd="1" destOrd="0" presId="urn:microsoft.com/office/officeart/2005/8/layout/cycle2"/>
    <dgm:cxn modelId="{4F2472B3-E9FD-4B38-9EBD-975963228F9D}" type="presOf" srcId="{F2C0BC58-7707-46A1-B461-226B06275031}" destId="{4DC10CBE-6E1A-4DC2-A4B4-696C5F4FC7B7}" srcOrd="0" destOrd="0" presId="urn:microsoft.com/office/officeart/2005/8/layout/cycle2"/>
    <dgm:cxn modelId="{C00A3BBA-B2DB-4A4E-8C11-7CC98C82CA69}" type="presOf" srcId="{13F20BF5-56A7-4ADD-8A4D-509CEE38FAAC}" destId="{324C0A4D-B6FC-4A6C-BF50-D7D91E9AD10A}" srcOrd="1" destOrd="0" presId="urn:microsoft.com/office/officeart/2005/8/layout/cycle2"/>
    <dgm:cxn modelId="{089C33BF-F8AD-4556-BC28-63EEDE65751F}" type="presOf" srcId="{94C5F15F-3622-4AAF-9BD5-B9D12644BE13}" destId="{1708C8AB-DF0A-4A48-B854-C196228E5BDE}" srcOrd="0" destOrd="0" presId="urn:microsoft.com/office/officeart/2005/8/layout/cycle2"/>
    <dgm:cxn modelId="{76803848-5656-4E0D-AF6C-D6BB9BE01D05}" type="presOf" srcId="{8CFAAA9F-0717-42E5-B136-1FC18811CA79}" destId="{27850D60-9558-4DEC-A2B1-747763FB513D}" srcOrd="0" destOrd="0" presId="urn:microsoft.com/office/officeart/2005/8/layout/cycle2"/>
    <dgm:cxn modelId="{C789B300-934E-4229-9529-64026381D2DB}" type="presOf" srcId="{55E01F3B-AE0B-4126-A903-014F294CA215}" destId="{25AB6901-690D-48A8-B015-E630E125E23E}" srcOrd="0" destOrd="0" presId="urn:microsoft.com/office/officeart/2005/8/layout/cycle2"/>
    <dgm:cxn modelId="{54B7CB69-1716-40AE-B01F-C9FC9D33A86C}" srcId="{8CFAAA9F-0717-42E5-B136-1FC18811CA79}" destId="{D964A82B-144A-49D4-89EC-6A44541D7034}" srcOrd="1" destOrd="0" parTransId="{1EC756CD-73C4-444D-96BE-70DA5C5AAF73}" sibTransId="{E9284C69-F3C1-4D89-BEC0-C24161B51B2D}"/>
    <dgm:cxn modelId="{96F6BF10-068D-4C19-967E-02A112AEEE7B}" srcId="{8CFAAA9F-0717-42E5-B136-1FC18811CA79}" destId="{E5BB46E7-2167-46CD-86D1-E43D8DB8D813}" srcOrd="3" destOrd="0" parTransId="{0E6F638D-A7B3-4B1C-8AF1-6D3B3115AD1C}" sibTransId="{0DC17C61-4F60-471D-9CA1-711B25AF4B6B}"/>
    <dgm:cxn modelId="{74B34111-47C1-4E32-B2DE-73CF5C83E45F}" type="presOf" srcId="{0DC17C61-4F60-471D-9CA1-711B25AF4B6B}" destId="{F51461C5-0CB3-4D91-B5B4-4755D49F5808}" srcOrd="1" destOrd="0" presId="urn:microsoft.com/office/officeart/2005/8/layout/cycle2"/>
    <dgm:cxn modelId="{3B3ADA12-43E5-4385-81CE-ECFBC42DA5B8}" srcId="{8CFAAA9F-0717-42E5-B136-1FC18811CA79}" destId="{94C5F15F-3622-4AAF-9BD5-B9D12644BE13}" srcOrd="2" destOrd="0" parTransId="{77EA0587-23F8-471C-B9AF-8A48B47C4866}" sibTransId="{55E01F3B-AE0B-4126-A903-014F294CA215}"/>
    <dgm:cxn modelId="{A7AECDA2-9F91-44CF-B68D-943C624FC138}" type="presParOf" srcId="{27850D60-9558-4DEC-A2B1-747763FB513D}" destId="{4DC10CBE-6E1A-4DC2-A4B4-696C5F4FC7B7}" srcOrd="0" destOrd="0" presId="urn:microsoft.com/office/officeart/2005/8/layout/cycle2"/>
    <dgm:cxn modelId="{5454E359-A336-4890-AF5F-D703FBC37290}" type="presParOf" srcId="{27850D60-9558-4DEC-A2B1-747763FB513D}" destId="{B0F75E79-3A87-4B83-AE6D-2E844F731555}" srcOrd="1" destOrd="0" presId="urn:microsoft.com/office/officeart/2005/8/layout/cycle2"/>
    <dgm:cxn modelId="{74F43A99-7E4E-4349-8A64-B9A06749F375}" type="presParOf" srcId="{B0F75E79-3A87-4B83-AE6D-2E844F731555}" destId="{8FB4F7CA-987A-4D5A-A1A4-A0B11FF6490A}" srcOrd="0" destOrd="0" presId="urn:microsoft.com/office/officeart/2005/8/layout/cycle2"/>
    <dgm:cxn modelId="{E1E899C8-2734-4652-933F-EF0DE5ACAACA}" type="presParOf" srcId="{27850D60-9558-4DEC-A2B1-747763FB513D}" destId="{105A5512-1CE5-4AD9-8D3A-F2BC62785CAA}" srcOrd="2" destOrd="0" presId="urn:microsoft.com/office/officeart/2005/8/layout/cycle2"/>
    <dgm:cxn modelId="{02E65DC1-289D-4279-A121-896A81CC6783}" type="presParOf" srcId="{27850D60-9558-4DEC-A2B1-747763FB513D}" destId="{7544085D-06FE-4978-B74F-D7DD6637E282}" srcOrd="3" destOrd="0" presId="urn:microsoft.com/office/officeart/2005/8/layout/cycle2"/>
    <dgm:cxn modelId="{77A094B6-227E-47A6-B9E5-0CA4C3C9A3C7}" type="presParOf" srcId="{7544085D-06FE-4978-B74F-D7DD6637E282}" destId="{04625FAE-98FF-40AF-8CF9-1C81BFC53D6A}" srcOrd="0" destOrd="0" presId="urn:microsoft.com/office/officeart/2005/8/layout/cycle2"/>
    <dgm:cxn modelId="{F585D9CB-3D66-47A3-81C5-B6D246C3F7A5}" type="presParOf" srcId="{27850D60-9558-4DEC-A2B1-747763FB513D}" destId="{1708C8AB-DF0A-4A48-B854-C196228E5BDE}" srcOrd="4" destOrd="0" presId="urn:microsoft.com/office/officeart/2005/8/layout/cycle2"/>
    <dgm:cxn modelId="{0E41375E-E002-438A-BC08-E767022630C9}" type="presParOf" srcId="{27850D60-9558-4DEC-A2B1-747763FB513D}" destId="{25AB6901-690D-48A8-B015-E630E125E23E}" srcOrd="5" destOrd="0" presId="urn:microsoft.com/office/officeart/2005/8/layout/cycle2"/>
    <dgm:cxn modelId="{A93AD38C-B8A3-41E4-B257-49ABD02E84C9}" type="presParOf" srcId="{25AB6901-690D-48A8-B015-E630E125E23E}" destId="{D4410CDF-564B-4D11-96D9-07DA4CE48775}" srcOrd="0" destOrd="0" presId="urn:microsoft.com/office/officeart/2005/8/layout/cycle2"/>
    <dgm:cxn modelId="{93722234-7EE0-4E1C-85D2-67CC246B539F}" type="presParOf" srcId="{27850D60-9558-4DEC-A2B1-747763FB513D}" destId="{AAAA9E0F-EE13-47DC-912E-FE0CD35DC370}" srcOrd="6" destOrd="0" presId="urn:microsoft.com/office/officeart/2005/8/layout/cycle2"/>
    <dgm:cxn modelId="{0BFB96DD-CE4D-4CFA-A13D-FBE08AA4A0CF}" type="presParOf" srcId="{27850D60-9558-4DEC-A2B1-747763FB513D}" destId="{E0AABA22-8F3E-4B1E-A725-9FA431F9EE9B}" srcOrd="7" destOrd="0" presId="urn:microsoft.com/office/officeart/2005/8/layout/cycle2"/>
    <dgm:cxn modelId="{A777A3BE-F831-4E21-9A9D-630FE213A0AB}" type="presParOf" srcId="{E0AABA22-8F3E-4B1E-A725-9FA431F9EE9B}" destId="{F51461C5-0CB3-4D91-B5B4-4755D49F5808}" srcOrd="0" destOrd="0" presId="urn:microsoft.com/office/officeart/2005/8/layout/cycle2"/>
    <dgm:cxn modelId="{D93B2B8C-B077-49AA-A1EA-01E2C938F204}" type="presParOf" srcId="{27850D60-9558-4DEC-A2B1-747763FB513D}" destId="{94C8EFFF-BA2F-480A-9F14-EF3FA0999AFF}" srcOrd="8" destOrd="0" presId="urn:microsoft.com/office/officeart/2005/8/layout/cycle2"/>
    <dgm:cxn modelId="{EF03B489-3124-4DED-9CB1-8C49ADF90BD4}" type="presParOf" srcId="{27850D60-9558-4DEC-A2B1-747763FB513D}" destId="{51F3C302-6A44-401F-A9F3-AE8B3AC38C37}" srcOrd="9" destOrd="0" presId="urn:microsoft.com/office/officeart/2005/8/layout/cycle2"/>
    <dgm:cxn modelId="{FD5D4D9F-10AB-43CD-A3F2-E3E56849B775}" type="presParOf" srcId="{51F3C302-6A44-401F-A9F3-AE8B3AC38C37}" destId="{798D1479-2D77-42C4-870C-20613DA003E4}" srcOrd="0" destOrd="0" presId="urn:microsoft.com/office/officeart/2005/8/layout/cycle2"/>
    <dgm:cxn modelId="{A0AB1E0D-7A1E-43BA-B3F8-D2BF6A9DF653}" type="presParOf" srcId="{27850D60-9558-4DEC-A2B1-747763FB513D}" destId="{309996AD-4421-4E10-8B51-A0DB46120C72}" srcOrd="10" destOrd="0" presId="urn:microsoft.com/office/officeart/2005/8/layout/cycle2"/>
    <dgm:cxn modelId="{F820CF19-5F62-4051-AD3A-EBC0BF7987AD}" type="presParOf" srcId="{27850D60-9558-4DEC-A2B1-747763FB513D}" destId="{945587A6-0BA6-4DC4-81B2-6E9CBFAF9922}" srcOrd="11" destOrd="0" presId="urn:microsoft.com/office/officeart/2005/8/layout/cycle2"/>
    <dgm:cxn modelId="{3EC8F673-1292-46BD-BAC6-8E824283F5A3}" type="presParOf" srcId="{945587A6-0BA6-4DC4-81B2-6E9CBFAF9922}" destId="{324C0A4D-B6FC-4A6C-BF50-D7D91E9AD1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AAA9F-0717-42E5-B136-1FC18811CA79}" type="doc">
      <dgm:prSet loTypeId="urn:microsoft.com/office/officeart/2005/8/layout/cycle2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PT"/>
        </a:p>
      </dgm:t>
    </dgm:pt>
    <dgm:pt modelId="{F2C0BC58-7707-46A1-B461-226B06275031}">
      <dgm:prSet phldrT="[Texto]" custT="1"/>
      <dgm:spPr/>
      <dgm:t>
        <a:bodyPr/>
        <a:lstStyle/>
        <a:p>
          <a:r>
            <a:rPr lang="pt-PT" sz="2000" dirty="0" smtClean="0"/>
            <a:t>Força</a:t>
          </a:r>
          <a:endParaRPr lang="pt-PT" sz="2000" dirty="0"/>
        </a:p>
      </dgm:t>
    </dgm:pt>
    <dgm:pt modelId="{079A60AC-EFF0-4354-9C80-86725786ADB9}" type="parTrans" cxnId="{FA913EB3-1C01-444E-B2CE-BDE153F1CA23}">
      <dgm:prSet/>
      <dgm:spPr/>
      <dgm:t>
        <a:bodyPr/>
        <a:lstStyle/>
        <a:p>
          <a:endParaRPr lang="pt-PT"/>
        </a:p>
      </dgm:t>
    </dgm:pt>
    <dgm:pt modelId="{1F6F11D4-B567-48A5-A885-0477AE4294D6}" type="sibTrans" cxnId="{FA913EB3-1C01-444E-B2CE-BDE153F1CA23}">
      <dgm:prSet/>
      <dgm:spPr/>
      <dgm:t>
        <a:bodyPr/>
        <a:lstStyle/>
        <a:p>
          <a:endParaRPr lang="pt-PT"/>
        </a:p>
      </dgm:t>
    </dgm:pt>
    <dgm:pt modelId="{27850D60-9558-4DEC-A2B1-747763FB513D}" type="pres">
      <dgm:prSet presAssocID="{8CFAAA9F-0717-42E5-B136-1FC18811CA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DC10CBE-6E1A-4DC2-A4B4-696C5F4FC7B7}" type="pres">
      <dgm:prSet presAssocID="{F2C0BC58-7707-46A1-B461-226B06275031}" presName="node" presStyleLbl="node1" presStyleIdx="0" presStyleCnt="1" custScaleX="105094" custScaleY="80834" custRadScaleRad="92952" custRadScaleInc="-6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CBE960-14C1-4D08-93A4-40D712499853}" type="presOf" srcId="{F2C0BC58-7707-46A1-B461-226B06275031}" destId="{4DC10CBE-6E1A-4DC2-A4B4-696C5F4FC7B7}" srcOrd="0" destOrd="0" presId="urn:microsoft.com/office/officeart/2005/8/layout/cycle2"/>
    <dgm:cxn modelId="{FA913EB3-1C01-444E-B2CE-BDE153F1CA23}" srcId="{8CFAAA9F-0717-42E5-B136-1FC18811CA79}" destId="{F2C0BC58-7707-46A1-B461-226B06275031}" srcOrd="0" destOrd="0" parTransId="{079A60AC-EFF0-4354-9C80-86725786ADB9}" sibTransId="{1F6F11D4-B567-48A5-A885-0477AE4294D6}"/>
    <dgm:cxn modelId="{97A3A860-D7B6-4226-897B-5D4F18A3D568}" type="presOf" srcId="{8CFAAA9F-0717-42E5-B136-1FC18811CA79}" destId="{27850D60-9558-4DEC-A2B1-747763FB513D}" srcOrd="0" destOrd="0" presId="urn:microsoft.com/office/officeart/2005/8/layout/cycle2"/>
    <dgm:cxn modelId="{7F5F5F5A-E4FD-483B-B669-B82148D33FF7}" type="presParOf" srcId="{27850D60-9558-4DEC-A2B1-747763FB513D}" destId="{4DC10CBE-6E1A-4DC2-A4B4-696C5F4FC7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4BC758-40EF-406A-963B-575F002A3598}" type="doc">
      <dgm:prSet loTypeId="urn:microsoft.com/office/officeart/2005/8/layout/matrix1" loCatId="matrix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PT"/>
        </a:p>
      </dgm:t>
    </dgm:pt>
    <dgm:pt modelId="{77691F44-51F2-41BE-99C5-93A639983349}">
      <dgm:prSet phldrT="[Texto]"/>
      <dgm:spPr/>
      <dgm:t>
        <a:bodyPr/>
        <a:lstStyle/>
        <a:p>
          <a:r>
            <a:rPr lang="pt-PT" dirty="0" smtClean="0"/>
            <a:t>Razões do aumento da Frequência cardíaca</a:t>
          </a:r>
          <a:endParaRPr lang="pt-PT" dirty="0"/>
        </a:p>
      </dgm:t>
    </dgm:pt>
    <dgm:pt modelId="{29197272-774A-449A-86D3-0B936ABBDD7A}" type="parTrans" cxnId="{B3956E22-2A8A-4A54-B940-4E937F3C4821}">
      <dgm:prSet/>
      <dgm:spPr/>
      <dgm:t>
        <a:bodyPr/>
        <a:lstStyle/>
        <a:p>
          <a:endParaRPr lang="pt-PT"/>
        </a:p>
      </dgm:t>
    </dgm:pt>
    <dgm:pt modelId="{9A0F0F97-8149-4B8A-833E-01A4D8B9EC18}" type="sibTrans" cxnId="{B3956E22-2A8A-4A54-B940-4E937F3C4821}">
      <dgm:prSet/>
      <dgm:spPr/>
      <dgm:t>
        <a:bodyPr/>
        <a:lstStyle/>
        <a:p>
          <a:endParaRPr lang="pt-PT"/>
        </a:p>
      </dgm:t>
    </dgm:pt>
    <dgm:pt modelId="{6D298B46-8A53-4D83-93BB-5015E263192B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PT" sz="1800" dirty="0" smtClean="0">
              <a:solidFill>
                <a:schemeClr val="tx1"/>
              </a:solidFill>
            </a:rPr>
            <a:t>Porque precisamos de mais oxigénio nos músculos </a:t>
          </a:r>
          <a:endParaRPr lang="pt-PT" sz="1800" dirty="0">
            <a:solidFill>
              <a:schemeClr val="tx1"/>
            </a:solidFill>
          </a:endParaRPr>
        </a:p>
      </dgm:t>
    </dgm:pt>
    <dgm:pt modelId="{E06E418D-8FC7-4593-A165-F62900D11093}" type="parTrans" cxnId="{6C3DDA41-B4EA-4A0E-ADA0-ABB785A9B461}">
      <dgm:prSet/>
      <dgm:spPr/>
      <dgm:t>
        <a:bodyPr/>
        <a:lstStyle/>
        <a:p>
          <a:endParaRPr lang="pt-PT"/>
        </a:p>
      </dgm:t>
    </dgm:pt>
    <dgm:pt modelId="{EABA77E9-13EA-4710-A97D-6283DBA888CB}" type="sibTrans" cxnId="{6C3DDA41-B4EA-4A0E-ADA0-ABB785A9B461}">
      <dgm:prSet/>
      <dgm:spPr/>
      <dgm:t>
        <a:bodyPr/>
        <a:lstStyle/>
        <a:p>
          <a:endParaRPr lang="pt-PT"/>
        </a:p>
      </dgm:t>
    </dgm:pt>
    <dgm:pt modelId="{E594769D-581D-497E-A980-378B28CA25CB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PT" sz="1800" dirty="0" smtClean="0">
              <a:solidFill>
                <a:schemeClr val="tx1"/>
              </a:solidFill>
            </a:rPr>
            <a:t>Porque precisamos de eliminar mais substâncias tóxicas (dióxido de carbono)</a:t>
          </a:r>
          <a:endParaRPr lang="pt-PT" sz="1800" dirty="0">
            <a:solidFill>
              <a:schemeClr val="tx1"/>
            </a:solidFill>
          </a:endParaRPr>
        </a:p>
      </dgm:t>
    </dgm:pt>
    <dgm:pt modelId="{5D5F5ADA-2908-4968-9518-8D8967308284}" type="parTrans" cxnId="{2CE1E0C2-D5B8-49BE-AB9E-619F95FF2E8E}">
      <dgm:prSet/>
      <dgm:spPr/>
      <dgm:t>
        <a:bodyPr/>
        <a:lstStyle/>
        <a:p>
          <a:endParaRPr lang="pt-PT"/>
        </a:p>
      </dgm:t>
    </dgm:pt>
    <dgm:pt modelId="{12480251-39A2-41DF-9127-40B42BBD8851}" type="sibTrans" cxnId="{2CE1E0C2-D5B8-49BE-AB9E-619F95FF2E8E}">
      <dgm:prSet/>
      <dgm:spPr/>
      <dgm:t>
        <a:bodyPr/>
        <a:lstStyle/>
        <a:p>
          <a:endParaRPr lang="pt-PT"/>
        </a:p>
      </dgm:t>
    </dgm:pt>
    <dgm:pt modelId="{9832E110-03D6-4DA7-881D-28D5D69E9C9C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PT" sz="1800" dirty="0" smtClean="0">
              <a:solidFill>
                <a:schemeClr val="tx1"/>
              </a:solidFill>
            </a:rPr>
            <a:t>Porque precisamos de levar mais sangue aos pulmões para o purificar</a:t>
          </a:r>
          <a:endParaRPr lang="pt-PT" sz="1800" dirty="0">
            <a:solidFill>
              <a:schemeClr val="tx1"/>
            </a:solidFill>
          </a:endParaRPr>
        </a:p>
      </dgm:t>
    </dgm:pt>
    <dgm:pt modelId="{1BAC2F17-FB15-4C30-B0D8-A3E0A0A48615}" type="parTrans" cxnId="{0277DE41-C7F6-4B71-B8D4-E8E35E03BB76}">
      <dgm:prSet/>
      <dgm:spPr/>
      <dgm:t>
        <a:bodyPr/>
        <a:lstStyle/>
        <a:p>
          <a:endParaRPr lang="pt-PT"/>
        </a:p>
      </dgm:t>
    </dgm:pt>
    <dgm:pt modelId="{0B6E3E56-2F12-4EA7-B7DB-D941294A5E7E}" type="sibTrans" cxnId="{0277DE41-C7F6-4B71-B8D4-E8E35E03BB76}">
      <dgm:prSet/>
      <dgm:spPr/>
      <dgm:t>
        <a:bodyPr/>
        <a:lstStyle/>
        <a:p>
          <a:endParaRPr lang="pt-PT"/>
        </a:p>
      </dgm:t>
    </dgm:pt>
    <dgm:pt modelId="{C1BC7FF1-1CE0-4060-9BDD-14E34E2F9026}">
      <dgm:prSet phldrT="[Texto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</a:rPr>
            <a:t>Porque precisamos de mais nutrientes nos músculos</a:t>
          </a:r>
          <a:endParaRPr lang="pt-PT" sz="1800" dirty="0">
            <a:solidFill>
              <a:schemeClr val="tx1"/>
            </a:solidFill>
          </a:endParaRPr>
        </a:p>
      </dgm:t>
    </dgm:pt>
    <dgm:pt modelId="{02662AF8-5E13-4030-96C1-9B97C57B9CE2}" type="parTrans" cxnId="{F8BEF4DD-E9F0-4A56-9D59-F2F43CBB08E2}">
      <dgm:prSet/>
      <dgm:spPr/>
      <dgm:t>
        <a:bodyPr/>
        <a:lstStyle/>
        <a:p>
          <a:endParaRPr lang="pt-PT"/>
        </a:p>
      </dgm:t>
    </dgm:pt>
    <dgm:pt modelId="{3BC0C6C8-DC80-4344-96DD-60C437DC99AB}" type="sibTrans" cxnId="{F8BEF4DD-E9F0-4A56-9D59-F2F43CBB08E2}">
      <dgm:prSet/>
      <dgm:spPr/>
      <dgm:t>
        <a:bodyPr/>
        <a:lstStyle/>
        <a:p>
          <a:endParaRPr lang="pt-PT"/>
        </a:p>
      </dgm:t>
    </dgm:pt>
    <dgm:pt modelId="{DCCDD4F8-DBEB-4C45-B1E8-FB96A70422B4}" type="pres">
      <dgm:prSet presAssocID="{DC4BC758-40EF-406A-963B-575F002A359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E7A7C20-B464-4DA8-B829-3CA42042A7FB}" type="pres">
      <dgm:prSet presAssocID="{DC4BC758-40EF-406A-963B-575F002A3598}" presName="matrix" presStyleCnt="0"/>
      <dgm:spPr/>
    </dgm:pt>
    <dgm:pt modelId="{17EA8637-C798-4722-A681-13EAF5749021}" type="pres">
      <dgm:prSet presAssocID="{DC4BC758-40EF-406A-963B-575F002A3598}" presName="tile1" presStyleLbl="node1" presStyleIdx="0" presStyleCnt="4"/>
      <dgm:spPr/>
      <dgm:t>
        <a:bodyPr/>
        <a:lstStyle/>
        <a:p>
          <a:endParaRPr lang="pt-PT"/>
        </a:p>
      </dgm:t>
    </dgm:pt>
    <dgm:pt modelId="{34373AD6-E8CC-4759-8E65-0934B699ADC4}" type="pres">
      <dgm:prSet presAssocID="{DC4BC758-40EF-406A-963B-575F002A35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B9C8DD-EE12-412A-B231-5939D32AE4D9}" type="pres">
      <dgm:prSet presAssocID="{DC4BC758-40EF-406A-963B-575F002A3598}" presName="tile2" presStyleLbl="node1" presStyleIdx="1" presStyleCnt="4"/>
      <dgm:spPr/>
      <dgm:t>
        <a:bodyPr/>
        <a:lstStyle/>
        <a:p>
          <a:endParaRPr lang="pt-PT"/>
        </a:p>
      </dgm:t>
    </dgm:pt>
    <dgm:pt modelId="{B28B3E12-F14A-485E-8F47-30376C4AB2D5}" type="pres">
      <dgm:prSet presAssocID="{DC4BC758-40EF-406A-963B-575F002A35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38889C-DD05-4237-85A6-E4651C28DD22}" type="pres">
      <dgm:prSet presAssocID="{DC4BC758-40EF-406A-963B-575F002A3598}" presName="tile3" presStyleLbl="node1" presStyleIdx="2" presStyleCnt="4"/>
      <dgm:spPr/>
      <dgm:t>
        <a:bodyPr/>
        <a:lstStyle/>
        <a:p>
          <a:endParaRPr lang="pt-PT"/>
        </a:p>
      </dgm:t>
    </dgm:pt>
    <dgm:pt modelId="{F2749BCE-C22C-45E7-B513-B4741731E072}" type="pres">
      <dgm:prSet presAssocID="{DC4BC758-40EF-406A-963B-575F002A35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0D7CB5-A4D3-4EFC-BFD7-10C3AF86F93D}" type="pres">
      <dgm:prSet presAssocID="{DC4BC758-40EF-406A-963B-575F002A3598}" presName="tile4" presStyleLbl="node1" presStyleIdx="3" presStyleCnt="4"/>
      <dgm:spPr/>
      <dgm:t>
        <a:bodyPr/>
        <a:lstStyle/>
        <a:p>
          <a:endParaRPr lang="pt-PT"/>
        </a:p>
      </dgm:t>
    </dgm:pt>
    <dgm:pt modelId="{B62F5BA3-6AD9-40AC-B318-BF24ECCDB368}" type="pres">
      <dgm:prSet presAssocID="{DC4BC758-40EF-406A-963B-575F002A35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1319F9-F872-4B03-946F-F33236F26410}" type="pres">
      <dgm:prSet presAssocID="{DC4BC758-40EF-406A-963B-575F002A3598}" presName="centerTile" presStyleLbl="fgShp" presStyleIdx="0" presStyleCnt="1" custScaleX="141748" custScaleY="12757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A3DF7E44-6F18-4D7F-9AC6-6CD89F574B59}" type="presOf" srcId="{9832E110-03D6-4DA7-881D-28D5D69E9C9C}" destId="{4E38889C-DD05-4237-85A6-E4651C28DD22}" srcOrd="0" destOrd="0" presId="urn:microsoft.com/office/officeart/2005/8/layout/matrix1"/>
    <dgm:cxn modelId="{0CBFE8EA-18C2-460F-979A-6311561EE39C}" type="presOf" srcId="{9832E110-03D6-4DA7-881D-28D5D69E9C9C}" destId="{F2749BCE-C22C-45E7-B513-B4741731E072}" srcOrd="1" destOrd="0" presId="urn:microsoft.com/office/officeart/2005/8/layout/matrix1"/>
    <dgm:cxn modelId="{125F0AB4-7A50-4D4B-97F1-3C39F4607D3D}" type="presOf" srcId="{77691F44-51F2-41BE-99C5-93A639983349}" destId="{E01319F9-F872-4B03-946F-F33236F26410}" srcOrd="0" destOrd="0" presId="urn:microsoft.com/office/officeart/2005/8/layout/matrix1"/>
    <dgm:cxn modelId="{B3956E22-2A8A-4A54-B940-4E937F3C4821}" srcId="{DC4BC758-40EF-406A-963B-575F002A3598}" destId="{77691F44-51F2-41BE-99C5-93A639983349}" srcOrd="0" destOrd="0" parTransId="{29197272-774A-449A-86D3-0B936ABBDD7A}" sibTransId="{9A0F0F97-8149-4B8A-833E-01A4D8B9EC18}"/>
    <dgm:cxn modelId="{F8BEF4DD-E9F0-4A56-9D59-F2F43CBB08E2}" srcId="{77691F44-51F2-41BE-99C5-93A639983349}" destId="{C1BC7FF1-1CE0-4060-9BDD-14E34E2F9026}" srcOrd="3" destOrd="0" parTransId="{02662AF8-5E13-4030-96C1-9B97C57B9CE2}" sibTransId="{3BC0C6C8-DC80-4344-96DD-60C437DC99AB}"/>
    <dgm:cxn modelId="{803E96BF-2AB8-41BE-99BE-2C59793866F7}" type="presOf" srcId="{C1BC7FF1-1CE0-4060-9BDD-14E34E2F9026}" destId="{B62F5BA3-6AD9-40AC-B318-BF24ECCDB368}" srcOrd="1" destOrd="0" presId="urn:microsoft.com/office/officeart/2005/8/layout/matrix1"/>
    <dgm:cxn modelId="{439B09AE-7290-4556-BBF8-965169AFE1E3}" type="presOf" srcId="{6D298B46-8A53-4D83-93BB-5015E263192B}" destId="{34373AD6-E8CC-4759-8E65-0934B699ADC4}" srcOrd="1" destOrd="0" presId="urn:microsoft.com/office/officeart/2005/8/layout/matrix1"/>
    <dgm:cxn modelId="{D7DD3DFC-97A6-453E-B004-7B652D27F7DF}" type="presOf" srcId="{E594769D-581D-497E-A980-378B28CA25CB}" destId="{B28B3E12-F14A-485E-8F47-30376C4AB2D5}" srcOrd="1" destOrd="0" presId="urn:microsoft.com/office/officeart/2005/8/layout/matrix1"/>
    <dgm:cxn modelId="{8897F159-B40D-44CA-B47D-1E843F4A44AA}" type="presOf" srcId="{C1BC7FF1-1CE0-4060-9BDD-14E34E2F9026}" destId="{D30D7CB5-A4D3-4EFC-BFD7-10C3AF86F93D}" srcOrd="0" destOrd="0" presId="urn:microsoft.com/office/officeart/2005/8/layout/matrix1"/>
    <dgm:cxn modelId="{86E13B69-C979-4887-8195-59143FAC206B}" type="presOf" srcId="{6D298B46-8A53-4D83-93BB-5015E263192B}" destId="{17EA8637-C798-4722-A681-13EAF5749021}" srcOrd="0" destOrd="0" presId="urn:microsoft.com/office/officeart/2005/8/layout/matrix1"/>
    <dgm:cxn modelId="{322775A6-5DD2-4A11-B77F-BEF5BAD8AF35}" type="presOf" srcId="{E594769D-581D-497E-A980-378B28CA25CB}" destId="{56B9C8DD-EE12-412A-B231-5939D32AE4D9}" srcOrd="0" destOrd="0" presId="urn:microsoft.com/office/officeart/2005/8/layout/matrix1"/>
    <dgm:cxn modelId="{2CE1E0C2-D5B8-49BE-AB9E-619F95FF2E8E}" srcId="{77691F44-51F2-41BE-99C5-93A639983349}" destId="{E594769D-581D-497E-A980-378B28CA25CB}" srcOrd="1" destOrd="0" parTransId="{5D5F5ADA-2908-4968-9518-8D8967308284}" sibTransId="{12480251-39A2-41DF-9127-40B42BBD8851}"/>
    <dgm:cxn modelId="{0277DE41-C7F6-4B71-B8D4-E8E35E03BB76}" srcId="{77691F44-51F2-41BE-99C5-93A639983349}" destId="{9832E110-03D6-4DA7-881D-28D5D69E9C9C}" srcOrd="2" destOrd="0" parTransId="{1BAC2F17-FB15-4C30-B0D8-A3E0A0A48615}" sibTransId="{0B6E3E56-2F12-4EA7-B7DB-D941294A5E7E}"/>
    <dgm:cxn modelId="{6C3DDA41-B4EA-4A0E-ADA0-ABB785A9B461}" srcId="{77691F44-51F2-41BE-99C5-93A639983349}" destId="{6D298B46-8A53-4D83-93BB-5015E263192B}" srcOrd="0" destOrd="0" parTransId="{E06E418D-8FC7-4593-A165-F62900D11093}" sibTransId="{EABA77E9-13EA-4710-A97D-6283DBA888CB}"/>
    <dgm:cxn modelId="{10E0A623-6CF0-4C69-8599-F75BD786414B}" type="presOf" srcId="{DC4BC758-40EF-406A-963B-575F002A3598}" destId="{DCCDD4F8-DBEB-4C45-B1E8-FB96A70422B4}" srcOrd="0" destOrd="0" presId="urn:microsoft.com/office/officeart/2005/8/layout/matrix1"/>
    <dgm:cxn modelId="{2C9DBAF8-A577-4E14-BDEE-D49A577256E9}" type="presParOf" srcId="{DCCDD4F8-DBEB-4C45-B1E8-FB96A70422B4}" destId="{3E7A7C20-B464-4DA8-B829-3CA42042A7FB}" srcOrd="0" destOrd="0" presId="urn:microsoft.com/office/officeart/2005/8/layout/matrix1"/>
    <dgm:cxn modelId="{CB4BBEDD-937C-45D8-9C78-026746F6DDFA}" type="presParOf" srcId="{3E7A7C20-B464-4DA8-B829-3CA42042A7FB}" destId="{17EA8637-C798-4722-A681-13EAF5749021}" srcOrd="0" destOrd="0" presId="urn:microsoft.com/office/officeart/2005/8/layout/matrix1"/>
    <dgm:cxn modelId="{9BD94BA1-4891-4837-9B70-806420B4EB43}" type="presParOf" srcId="{3E7A7C20-B464-4DA8-B829-3CA42042A7FB}" destId="{34373AD6-E8CC-4759-8E65-0934B699ADC4}" srcOrd="1" destOrd="0" presId="urn:microsoft.com/office/officeart/2005/8/layout/matrix1"/>
    <dgm:cxn modelId="{7E5EEFB0-233D-426D-BF75-60595D43F348}" type="presParOf" srcId="{3E7A7C20-B464-4DA8-B829-3CA42042A7FB}" destId="{56B9C8DD-EE12-412A-B231-5939D32AE4D9}" srcOrd="2" destOrd="0" presId="urn:microsoft.com/office/officeart/2005/8/layout/matrix1"/>
    <dgm:cxn modelId="{1AFC1ED9-FB23-4983-9085-BCAB0F3473D6}" type="presParOf" srcId="{3E7A7C20-B464-4DA8-B829-3CA42042A7FB}" destId="{B28B3E12-F14A-485E-8F47-30376C4AB2D5}" srcOrd="3" destOrd="0" presId="urn:microsoft.com/office/officeart/2005/8/layout/matrix1"/>
    <dgm:cxn modelId="{F647694B-35E2-48BF-A776-0A7A93A0862C}" type="presParOf" srcId="{3E7A7C20-B464-4DA8-B829-3CA42042A7FB}" destId="{4E38889C-DD05-4237-85A6-E4651C28DD22}" srcOrd="4" destOrd="0" presId="urn:microsoft.com/office/officeart/2005/8/layout/matrix1"/>
    <dgm:cxn modelId="{D2E8BAD7-EC0E-4297-9C3D-EA904843BAAF}" type="presParOf" srcId="{3E7A7C20-B464-4DA8-B829-3CA42042A7FB}" destId="{F2749BCE-C22C-45E7-B513-B4741731E072}" srcOrd="5" destOrd="0" presId="urn:microsoft.com/office/officeart/2005/8/layout/matrix1"/>
    <dgm:cxn modelId="{2D2B792D-4133-4DDA-9BB7-496AA75BDD2F}" type="presParOf" srcId="{3E7A7C20-B464-4DA8-B829-3CA42042A7FB}" destId="{D30D7CB5-A4D3-4EFC-BFD7-10C3AF86F93D}" srcOrd="6" destOrd="0" presId="urn:microsoft.com/office/officeart/2005/8/layout/matrix1"/>
    <dgm:cxn modelId="{17EF4D15-ADFF-4EA7-A592-B04F281348EF}" type="presParOf" srcId="{3E7A7C20-B464-4DA8-B829-3CA42042A7FB}" destId="{B62F5BA3-6AD9-40AC-B318-BF24ECCDB368}" srcOrd="7" destOrd="0" presId="urn:microsoft.com/office/officeart/2005/8/layout/matrix1"/>
    <dgm:cxn modelId="{65627E2F-BC0A-48A8-AE08-A39313EED46A}" type="presParOf" srcId="{DCCDD4F8-DBEB-4C45-B1E8-FB96A70422B4}" destId="{E01319F9-F872-4B03-946F-F33236F264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4BC758-40EF-406A-963B-575F002A3598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77691F44-51F2-41BE-99C5-93A639983349}">
      <dgm:prSet phldrT="[Texto]"/>
      <dgm:spPr/>
      <dgm:t>
        <a:bodyPr/>
        <a:lstStyle/>
        <a:p>
          <a:r>
            <a:rPr lang="pt-PT" dirty="0" smtClean="0"/>
            <a:t>Razões do aumento da Frequência Respiratória</a:t>
          </a:r>
          <a:endParaRPr lang="pt-PT" dirty="0"/>
        </a:p>
      </dgm:t>
    </dgm:pt>
    <dgm:pt modelId="{29197272-774A-449A-86D3-0B936ABBDD7A}" type="parTrans" cxnId="{B3956E22-2A8A-4A54-B940-4E937F3C4821}">
      <dgm:prSet/>
      <dgm:spPr/>
      <dgm:t>
        <a:bodyPr/>
        <a:lstStyle/>
        <a:p>
          <a:endParaRPr lang="pt-PT"/>
        </a:p>
      </dgm:t>
    </dgm:pt>
    <dgm:pt modelId="{9A0F0F97-8149-4B8A-833E-01A4D8B9EC18}" type="sibTrans" cxnId="{B3956E22-2A8A-4A54-B940-4E937F3C4821}">
      <dgm:prSet/>
      <dgm:spPr/>
      <dgm:t>
        <a:bodyPr/>
        <a:lstStyle/>
        <a:p>
          <a:endParaRPr lang="pt-PT"/>
        </a:p>
      </dgm:t>
    </dgm:pt>
    <dgm:pt modelId="{6D298B46-8A53-4D83-93BB-5015E263192B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PT" sz="1800" dirty="0" smtClean="0">
              <a:solidFill>
                <a:schemeClr val="tx1"/>
              </a:solidFill>
            </a:rPr>
            <a:t>Porque precisamos eliminar mais dióxido de carbono</a:t>
          </a:r>
          <a:endParaRPr lang="pt-PT" sz="1800" dirty="0">
            <a:solidFill>
              <a:schemeClr val="tx1"/>
            </a:solidFill>
          </a:endParaRPr>
        </a:p>
      </dgm:t>
    </dgm:pt>
    <dgm:pt modelId="{E06E418D-8FC7-4593-A165-F62900D11093}" type="parTrans" cxnId="{6C3DDA41-B4EA-4A0E-ADA0-ABB785A9B461}">
      <dgm:prSet/>
      <dgm:spPr/>
      <dgm:t>
        <a:bodyPr/>
        <a:lstStyle/>
        <a:p>
          <a:endParaRPr lang="pt-PT"/>
        </a:p>
      </dgm:t>
    </dgm:pt>
    <dgm:pt modelId="{EABA77E9-13EA-4710-A97D-6283DBA888CB}" type="sibTrans" cxnId="{6C3DDA41-B4EA-4A0E-ADA0-ABB785A9B461}">
      <dgm:prSet/>
      <dgm:spPr/>
      <dgm:t>
        <a:bodyPr/>
        <a:lstStyle/>
        <a:p>
          <a:endParaRPr lang="pt-PT"/>
        </a:p>
      </dgm:t>
    </dgm:pt>
    <dgm:pt modelId="{E594769D-581D-497E-A980-378B28CA25CB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PT" sz="1800" dirty="0" smtClean="0">
              <a:solidFill>
                <a:schemeClr val="tx1"/>
              </a:solidFill>
            </a:rPr>
            <a:t>Porque precisamos de mais oxigénio no sangue</a:t>
          </a:r>
          <a:endParaRPr lang="pt-PT" sz="1800" dirty="0">
            <a:solidFill>
              <a:schemeClr val="tx1"/>
            </a:solidFill>
          </a:endParaRPr>
        </a:p>
      </dgm:t>
    </dgm:pt>
    <dgm:pt modelId="{5D5F5ADA-2908-4968-9518-8D8967308284}" type="parTrans" cxnId="{2CE1E0C2-D5B8-49BE-AB9E-619F95FF2E8E}">
      <dgm:prSet/>
      <dgm:spPr/>
      <dgm:t>
        <a:bodyPr/>
        <a:lstStyle/>
        <a:p>
          <a:endParaRPr lang="pt-PT"/>
        </a:p>
      </dgm:t>
    </dgm:pt>
    <dgm:pt modelId="{12480251-39A2-41DF-9127-40B42BBD8851}" type="sibTrans" cxnId="{2CE1E0C2-D5B8-49BE-AB9E-619F95FF2E8E}">
      <dgm:prSet/>
      <dgm:spPr/>
      <dgm:t>
        <a:bodyPr/>
        <a:lstStyle/>
        <a:p>
          <a:endParaRPr lang="pt-PT"/>
        </a:p>
      </dgm:t>
    </dgm:pt>
    <dgm:pt modelId="{9832E110-03D6-4DA7-881D-28D5D69E9C9C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PT" sz="1800" dirty="0" smtClean="0">
              <a:solidFill>
                <a:schemeClr val="tx1"/>
              </a:solidFill>
            </a:rPr>
            <a:t>Porque temos mais sangue nos pulmões que é preciso “purificar”</a:t>
          </a:r>
          <a:endParaRPr lang="pt-PT" sz="1800" dirty="0">
            <a:solidFill>
              <a:schemeClr val="tx1"/>
            </a:solidFill>
          </a:endParaRPr>
        </a:p>
      </dgm:t>
    </dgm:pt>
    <dgm:pt modelId="{1BAC2F17-FB15-4C30-B0D8-A3E0A0A48615}" type="parTrans" cxnId="{0277DE41-C7F6-4B71-B8D4-E8E35E03BB76}">
      <dgm:prSet/>
      <dgm:spPr/>
      <dgm:t>
        <a:bodyPr/>
        <a:lstStyle/>
        <a:p>
          <a:endParaRPr lang="pt-PT"/>
        </a:p>
      </dgm:t>
    </dgm:pt>
    <dgm:pt modelId="{0B6E3E56-2F12-4EA7-B7DB-D941294A5E7E}" type="sibTrans" cxnId="{0277DE41-C7F6-4B71-B8D4-E8E35E03BB76}">
      <dgm:prSet/>
      <dgm:spPr/>
      <dgm:t>
        <a:bodyPr/>
        <a:lstStyle/>
        <a:p>
          <a:endParaRPr lang="pt-PT"/>
        </a:p>
      </dgm:t>
    </dgm:pt>
    <dgm:pt modelId="{C1BC7FF1-1CE0-4060-9BDD-14E34E2F9026}">
      <dgm:prSet phldrT="[Texto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</a:rPr>
            <a:t>Porque precisamos de mais oxigénio nos músculos</a:t>
          </a:r>
          <a:endParaRPr lang="pt-PT" sz="1800" dirty="0">
            <a:solidFill>
              <a:schemeClr val="tx1"/>
            </a:solidFill>
          </a:endParaRPr>
        </a:p>
      </dgm:t>
    </dgm:pt>
    <dgm:pt modelId="{02662AF8-5E13-4030-96C1-9B97C57B9CE2}" type="parTrans" cxnId="{F8BEF4DD-E9F0-4A56-9D59-F2F43CBB08E2}">
      <dgm:prSet/>
      <dgm:spPr/>
      <dgm:t>
        <a:bodyPr/>
        <a:lstStyle/>
        <a:p>
          <a:endParaRPr lang="pt-PT"/>
        </a:p>
      </dgm:t>
    </dgm:pt>
    <dgm:pt modelId="{3BC0C6C8-DC80-4344-96DD-60C437DC99AB}" type="sibTrans" cxnId="{F8BEF4DD-E9F0-4A56-9D59-F2F43CBB08E2}">
      <dgm:prSet/>
      <dgm:spPr/>
      <dgm:t>
        <a:bodyPr/>
        <a:lstStyle/>
        <a:p>
          <a:endParaRPr lang="pt-PT"/>
        </a:p>
      </dgm:t>
    </dgm:pt>
    <dgm:pt modelId="{DCCDD4F8-DBEB-4C45-B1E8-FB96A70422B4}" type="pres">
      <dgm:prSet presAssocID="{DC4BC758-40EF-406A-963B-575F002A359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E7A7C20-B464-4DA8-B829-3CA42042A7FB}" type="pres">
      <dgm:prSet presAssocID="{DC4BC758-40EF-406A-963B-575F002A3598}" presName="matrix" presStyleCnt="0"/>
      <dgm:spPr/>
    </dgm:pt>
    <dgm:pt modelId="{17EA8637-C798-4722-A681-13EAF5749021}" type="pres">
      <dgm:prSet presAssocID="{DC4BC758-40EF-406A-963B-575F002A3598}" presName="tile1" presStyleLbl="node1" presStyleIdx="0" presStyleCnt="4"/>
      <dgm:spPr/>
      <dgm:t>
        <a:bodyPr/>
        <a:lstStyle/>
        <a:p>
          <a:endParaRPr lang="pt-PT"/>
        </a:p>
      </dgm:t>
    </dgm:pt>
    <dgm:pt modelId="{34373AD6-E8CC-4759-8E65-0934B699ADC4}" type="pres">
      <dgm:prSet presAssocID="{DC4BC758-40EF-406A-963B-575F002A35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B9C8DD-EE12-412A-B231-5939D32AE4D9}" type="pres">
      <dgm:prSet presAssocID="{DC4BC758-40EF-406A-963B-575F002A3598}" presName="tile2" presStyleLbl="node1" presStyleIdx="1" presStyleCnt="4"/>
      <dgm:spPr/>
      <dgm:t>
        <a:bodyPr/>
        <a:lstStyle/>
        <a:p>
          <a:endParaRPr lang="pt-PT"/>
        </a:p>
      </dgm:t>
    </dgm:pt>
    <dgm:pt modelId="{B28B3E12-F14A-485E-8F47-30376C4AB2D5}" type="pres">
      <dgm:prSet presAssocID="{DC4BC758-40EF-406A-963B-575F002A35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38889C-DD05-4237-85A6-E4651C28DD22}" type="pres">
      <dgm:prSet presAssocID="{DC4BC758-40EF-406A-963B-575F002A3598}" presName="tile3" presStyleLbl="node1" presStyleIdx="2" presStyleCnt="4" custLinFactNeighborX="776"/>
      <dgm:spPr/>
      <dgm:t>
        <a:bodyPr/>
        <a:lstStyle/>
        <a:p>
          <a:endParaRPr lang="pt-PT"/>
        </a:p>
      </dgm:t>
    </dgm:pt>
    <dgm:pt modelId="{F2749BCE-C22C-45E7-B513-B4741731E072}" type="pres">
      <dgm:prSet presAssocID="{DC4BC758-40EF-406A-963B-575F002A35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0D7CB5-A4D3-4EFC-BFD7-10C3AF86F93D}" type="pres">
      <dgm:prSet presAssocID="{DC4BC758-40EF-406A-963B-575F002A3598}" presName="tile4" presStyleLbl="node1" presStyleIdx="3" presStyleCnt="4"/>
      <dgm:spPr/>
      <dgm:t>
        <a:bodyPr/>
        <a:lstStyle/>
        <a:p>
          <a:endParaRPr lang="pt-PT"/>
        </a:p>
      </dgm:t>
    </dgm:pt>
    <dgm:pt modelId="{B62F5BA3-6AD9-40AC-B318-BF24ECCDB368}" type="pres">
      <dgm:prSet presAssocID="{DC4BC758-40EF-406A-963B-575F002A35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1319F9-F872-4B03-946F-F33236F26410}" type="pres">
      <dgm:prSet presAssocID="{DC4BC758-40EF-406A-963B-575F002A3598}" presName="centerTile" presStyleLbl="fgShp" presStyleIdx="0" presStyleCnt="1" custScaleX="141748" custScaleY="15592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1C92291A-5771-4422-B25F-DF572A6DE5A6}" type="presOf" srcId="{77691F44-51F2-41BE-99C5-93A639983349}" destId="{E01319F9-F872-4B03-946F-F33236F26410}" srcOrd="0" destOrd="0" presId="urn:microsoft.com/office/officeart/2005/8/layout/matrix1"/>
    <dgm:cxn modelId="{8E840595-295C-456B-B04F-DBBFDF73EF38}" type="presOf" srcId="{6D298B46-8A53-4D83-93BB-5015E263192B}" destId="{17EA8637-C798-4722-A681-13EAF5749021}" srcOrd="0" destOrd="0" presId="urn:microsoft.com/office/officeart/2005/8/layout/matrix1"/>
    <dgm:cxn modelId="{8EF9E65C-E7B9-48F5-98F1-9FB5F652AF16}" type="presOf" srcId="{E594769D-581D-497E-A980-378B28CA25CB}" destId="{56B9C8DD-EE12-412A-B231-5939D32AE4D9}" srcOrd="0" destOrd="0" presId="urn:microsoft.com/office/officeart/2005/8/layout/matrix1"/>
    <dgm:cxn modelId="{53CD87D0-7A91-43D9-AD8B-B396EACC152F}" type="presOf" srcId="{C1BC7FF1-1CE0-4060-9BDD-14E34E2F9026}" destId="{D30D7CB5-A4D3-4EFC-BFD7-10C3AF86F93D}" srcOrd="0" destOrd="0" presId="urn:microsoft.com/office/officeart/2005/8/layout/matrix1"/>
    <dgm:cxn modelId="{B3956E22-2A8A-4A54-B940-4E937F3C4821}" srcId="{DC4BC758-40EF-406A-963B-575F002A3598}" destId="{77691F44-51F2-41BE-99C5-93A639983349}" srcOrd="0" destOrd="0" parTransId="{29197272-774A-449A-86D3-0B936ABBDD7A}" sibTransId="{9A0F0F97-8149-4B8A-833E-01A4D8B9EC18}"/>
    <dgm:cxn modelId="{F8BEF4DD-E9F0-4A56-9D59-F2F43CBB08E2}" srcId="{77691F44-51F2-41BE-99C5-93A639983349}" destId="{C1BC7FF1-1CE0-4060-9BDD-14E34E2F9026}" srcOrd="3" destOrd="0" parTransId="{02662AF8-5E13-4030-96C1-9B97C57B9CE2}" sibTransId="{3BC0C6C8-DC80-4344-96DD-60C437DC99AB}"/>
    <dgm:cxn modelId="{029160A3-64EF-48BD-93D9-18BCB25369B8}" type="presOf" srcId="{9832E110-03D6-4DA7-881D-28D5D69E9C9C}" destId="{4E38889C-DD05-4237-85A6-E4651C28DD22}" srcOrd="0" destOrd="0" presId="urn:microsoft.com/office/officeart/2005/8/layout/matrix1"/>
    <dgm:cxn modelId="{EFE7324E-4F75-4986-9490-5A3D035AEE90}" type="presOf" srcId="{6D298B46-8A53-4D83-93BB-5015E263192B}" destId="{34373AD6-E8CC-4759-8E65-0934B699ADC4}" srcOrd="1" destOrd="0" presId="urn:microsoft.com/office/officeart/2005/8/layout/matrix1"/>
    <dgm:cxn modelId="{8134DE56-7A77-41CD-998C-C1DE3E09B60C}" type="presOf" srcId="{C1BC7FF1-1CE0-4060-9BDD-14E34E2F9026}" destId="{B62F5BA3-6AD9-40AC-B318-BF24ECCDB368}" srcOrd="1" destOrd="0" presId="urn:microsoft.com/office/officeart/2005/8/layout/matrix1"/>
    <dgm:cxn modelId="{5F42BED9-1D63-499D-8E22-63D6C9884F58}" type="presOf" srcId="{E594769D-581D-497E-A980-378B28CA25CB}" destId="{B28B3E12-F14A-485E-8F47-30376C4AB2D5}" srcOrd="1" destOrd="0" presId="urn:microsoft.com/office/officeart/2005/8/layout/matrix1"/>
    <dgm:cxn modelId="{123F6124-B1FC-4892-9E8A-F69F49FFFCEA}" type="presOf" srcId="{DC4BC758-40EF-406A-963B-575F002A3598}" destId="{DCCDD4F8-DBEB-4C45-B1E8-FB96A70422B4}" srcOrd="0" destOrd="0" presId="urn:microsoft.com/office/officeart/2005/8/layout/matrix1"/>
    <dgm:cxn modelId="{2CE1E0C2-D5B8-49BE-AB9E-619F95FF2E8E}" srcId="{77691F44-51F2-41BE-99C5-93A639983349}" destId="{E594769D-581D-497E-A980-378B28CA25CB}" srcOrd="1" destOrd="0" parTransId="{5D5F5ADA-2908-4968-9518-8D8967308284}" sibTransId="{12480251-39A2-41DF-9127-40B42BBD8851}"/>
    <dgm:cxn modelId="{62470DB0-585B-40A1-A87C-21C311F9BA0A}" type="presOf" srcId="{9832E110-03D6-4DA7-881D-28D5D69E9C9C}" destId="{F2749BCE-C22C-45E7-B513-B4741731E072}" srcOrd="1" destOrd="0" presId="urn:microsoft.com/office/officeart/2005/8/layout/matrix1"/>
    <dgm:cxn modelId="{0277DE41-C7F6-4B71-B8D4-E8E35E03BB76}" srcId="{77691F44-51F2-41BE-99C5-93A639983349}" destId="{9832E110-03D6-4DA7-881D-28D5D69E9C9C}" srcOrd="2" destOrd="0" parTransId="{1BAC2F17-FB15-4C30-B0D8-A3E0A0A48615}" sibTransId="{0B6E3E56-2F12-4EA7-B7DB-D941294A5E7E}"/>
    <dgm:cxn modelId="{6C3DDA41-B4EA-4A0E-ADA0-ABB785A9B461}" srcId="{77691F44-51F2-41BE-99C5-93A639983349}" destId="{6D298B46-8A53-4D83-93BB-5015E263192B}" srcOrd="0" destOrd="0" parTransId="{E06E418D-8FC7-4593-A165-F62900D11093}" sibTransId="{EABA77E9-13EA-4710-A97D-6283DBA888CB}"/>
    <dgm:cxn modelId="{8FA4AA75-DEF0-436F-BE4C-9A3EF6BAF512}" type="presParOf" srcId="{DCCDD4F8-DBEB-4C45-B1E8-FB96A70422B4}" destId="{3E7A7C20-B464-4DA8-B829-3CA42042A7FB}" srcOrd="0" destOrd="0" presId="urn:microsoft.com/office/officeart/2005/8/layout/matrix1"/>
    <dgm:cxn modelId="{A3D5CC50-E1AE-48AB-9F6D-826DE4B56105}" type="presParOf" srcId="{3E7A7C20-B464-4DA8-B829-3CA42042A7FB}" destId="{17EA8637-C798-4722-A681-13EAF5749021}" srcOrd="0" destOrd="0" presId="urn:microsoft.com/office/officeart/2005/8/layout/matrix1"/>
    <dgm:cxn modelId="{9266B0D2-7713-4E35-BD76-72B2A59BF327}" type="presParOf" srcId="{3E7A7C20-B464-4DA8-B829-3CA42042A7FB}" destId="{34373AD6-E8CC-4759-8E65-0934B699ADC4}" srcOrd="1" destOrd="0" presId="urn:microsoft.com/office/officeart/2005/8/layout/matrix1"/>
    <dgm:cxn modelId="{7E661FB3-16FF-4E04-88B8-95BE3D351017}" type="presParOf" srcId="{3E7A7C20-B464-4DA8-B829-3CA42042A7FB}" destId="{56B9C8DD-EE12-412A-B231-5939D32AE4D9}" srcOrd="2" destOrd="0" presId="urn:microsoft.com/office/officeart/2005/8/layout/matrix1"/>
    <dgm:cxn modelId="{DE8B02F8-E0B1-4C4D-80E7-2488AD4CA47F}" type="presParOf" srcId="{3E7A7C20-B464-4DA8-B829-3CA42042A7FB}" destId="{B28B3E12-F14A-485E-8F47-30376C4AB2D5}" srcOrd="3" destOrd="0" presId="urn:microsoft.com/office/officeart/2005/8/layout/matrix1"/>
    <dgm:cxn modelId="{F5FFA948-0774-4A73-A08C-F2AE664380ED}" type="presParOf" srcId="{3E7A7C20-B464-4DA8-B829-3CA42042A7FB}" destId="{4E38889C-DD05-4237-85A6-E4651C28DD22}" srcOrd="4" destOrd="0" presId="urn:microsoft.com/office/officeart/2005/8/layout/matrix1"/>
    <dgm:cxn modelId="{ED58F9FA-E283-4764-8106-5973582E7CF9}" type="presParOf" srcId="{3E7A7C20-B464-4DA8-B829-3CA42042A7FB}" destId="{F2749BCE-C22C-45E7-B513-B4741731E072}" srcOrd="5" destOrd="0" presId="urn:microsoft.com/office/officeart/2005/8/layout/matrix1"/>
    <dgm:cxn modelId="{29CB9745-264F-4C37-B862-937DE97736D0}" type="presParOf" srcId="{3E7A7C20-B464-4DA8-B829-3CA42042A7FB}" destId="{D30D7CB5-A4D3-4EFC-BFD7-10C3AF86F93D}" srcOrd="6" destOrd="0" presId="urn:microsoft.com/office/officeart/2005/8/layout/matrix1"/>
    <dgm:cxn modelId="{1928F7F5-2B1F-4D78-A7D2-4994BD50F822}" type="presParOf" srcId="{3E7A7C20-B464-4DA8-B829-3CA42042A7FB}" destId="{B62F5BA3-6AD9-40AC-B318-BF24ECCDB368}" srcOrd="7" destOrd="0" presId="urn:microsoft.com/office/officeart/2005/8/layout/matrix1"/>
    <dgm:cxn modelId="{C991668D-4469-4141-AEAB-6E64BEF82C6C}" type="presParOf" srcId="{DCCDD4F8-DBEB-4C45-B1E8-FB96A70422B4}" destId="{E01319F9-F872-4B03-946F-F33236F2641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A4E79F-28BB-40ED-9912-7864DC03B005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FF945E80-2F31-45B4-B1CE-26EA621B6CC1}">
      <dgm:prSet phldrT="[Texto]"/>
      <dgm:spPr/>
      <dgm:t>
        <a:bodyPr/>
        <a:lstStyle/>
        <a:p>
          <a:r>
            <a:rPr lang="pt-PT" dirty="0" smtClean="0">
              <a:solidFill>
                <a:schemeClr val="tx1"/>
              </a:solidFill>
            </a:rPr>
            <a:t>QUANTIDADE E QUALIDADE DA ATIVIDADE FÍSICA DIÁRIA</a:t>
          </a:r>
          <a:endParaRPr lang="pt-PT" dirty="0">
            <a:solidFill>
              <a:schemeClr val="tx1"/>
            </a:solidFill>
          </a:endParaRPr>
        </a:p>
      </dgm:t>
    </dgm:pt>
    <dgm:pt modelId="{6BBAA997-284A-426E-AB31-0FA55C2F5A20}" type="parTrans" cxnId="{84ADA947-D59C-4354-898B-9E86D64B1159}">
      <dgm:prSet/>
      <dgm:spPr/>
      <dgm:t>
        <a:bodyPr/>
        <a:lstStyle/>
        <a:p>
          <a:endParaRPr lang="pt-PT"/>
        </a:p>
      </dgm:t>
    </dgm:pt>
    <dgm:pt modelId="{D1080546-F30D-4839-A202-EFBC6849EDA4}" type="sibTrans" cxnId="{84ADA947-D59C-4354-898B-9E86D64B1159}">
      <dgm:prSet/>
      <dgm:spPr/>
      <dgm:t>
        <a:bodyPr/>
        <a:lstStyle/>
        <a:p>
          <a:endParaRPr lang="pt-PT"/>
        </a:p>
      </dgm:t>
    </dgm:pt>
    <dgm:pt modelId="{745133AA-06DA-4ECE-9AB4-B252F9C014EF}">
      <dgm:prSet phldrT="[Texto]"/>
      <dgm:spPr/>
      <dgm:t>
        <a:bodyPr/>
        <a:lstStyle/>
        <a:p>
          <a:r>
            <a:rPr lang="pt-PT" dirty="0" smtClean="0">
              <a:solidFill>
                <a:schemeClr val="tx1"/>
              </a:solidFill>
            </a:rPr>
            <a:t>HEREDITARIEDADE</a:t>
          </a:r>
          <a:endParaRPr lang="pt-PT" dirty="0">
            <a:solidFill>
              <a:schemeClr val="tx1"/>
            </a:solidFill>
          </a:endParaRPr>
        </a:p>
      </dgm:t>
    </dgm:pt>
    <dgm:pt modelId="{570809D2-8B9C-4060-9EC1-71AC621083DC}" type="parTrans" cxnId="{C26E10A8-E126-444F-A621-0EB598EA2123}">
      <dgm:prSet/>
      <dgm:spPr/>
      <dgm:t>
        <a:bodyPr/>
        <a:lstStyle/>
        <a:p>
          <a:endParaRPr lang="pt-PT"/>
        </a:p>
      </dgm:t>
    </dgm:pt>
    <dgm:pt modelId="{0DFB5E7F-9941-49B3-901A-E9B4404E025B}" type="sibTrans" cxnId="{C26E10A8-E126-444F-A621-0EB598EA2123}">
      <dgm:prSet/>
      <dgm:spPr/>
      <dgm:t>
        <a:bodyPr/>
        <a:lstStyle/>
        <a:p>
          <a:endParaRPr lang="pt-PT"/>
        </a:p>
      </dgm:t>
    </dgm:pt>
    <dgm:pt modelId="{DF18EA7F-3246-422F-B340-976166B000B9}" type="pres">
      <dgm:prSet presAssocID="{C8A4E79F-28BB-40ED-9912-7864DC03B0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9549104-44F9-45B5-83D4-1EEA90768DBF}" type="pres">
      <dgm:prSet presAssocID="{FF945E80-2F31-45B4-B1CE-26EA621B6CC1}" presName="arrow" presStyleLbl="node1" presStyleIdx="0" presStyleCnt="2" custScaleY="662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055175E-B172-4549-B4EE-F3D94C996A3F}" type="pres">
      <dgm:prSet presAssocID="{745133AA-06DA-4ECE-9AB4-B252F9C014EF}" presName="arrow" presStyleLbl="node1" presStyleIdx="1" presStyleCnt="2" custScaleY="600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4ADA947-D59C-4354-898B-9E86D64B1159}" srcId="{C8A4E79F-28BB-40ED-9912-7864DC03B005}" destId="{FF945E80-2F31-45B4-B1CE-26EA621B6CC1}" srcOrd="0" destOrd="0" parTransId="{6BBAA997-284A-426E-AB31-0FA55C2F5A20}" sibTransId="{D1080546-F30D-4839-A202-EFBC6849EDA4}"/>
    <dgm:cxn modelId="{453A2565-8C23-477D-9A46-93717372715A}" type="presOf" srcId="{C8A4E79F-28BB-40ED-9912-7864DC03B005}" destId="{DF18EA7F-3246-422F-B340-976166B000B9}" srcOrd="0" destOrd="0" presId="urn:microsoft.com/office/officeart/2005/8/layout/arrow5"/>
    <dgm:cxn modelId="{C26E10A8-E126-444F-A621-0EB598EA2123}" srcId="{C8A4E79F-28BB-40ED-9912-7864DC03B005}" destId="{745133AA-06DA-4ECE-9AB4-B252F9C014EF}" srcOrd="1" destOrd="0" parTransId="{570809D2-8B9C-4060-9EC1-71AC621083DC}" sibTransId="{0DFB5E7F-9941-49B3-901A-E9B4404E025B}"/>
    <dgm:cxn modelId="{0D5EAF6F-1C83-4286-BC72-D8B00853DC53}" type="presOf" srcId="{FF945E80-2F31-45B4-B1CE-26EA621B6CC1}" destId="{A9549104-44F9-45B5-83D4-1EEA90768DBF}" srcOrd="0" destOrd="0" presId="urn:microsoft.com/office/officeart/2005/8/layout/arrow5"/>
    <dgm:cxn modelId="{EDEF1448-8958-4962-B906-8258D4CB503D}" type="presOf" srcId="{745133AA-06DA-4ECE-9AB4-B252F9C014EF}" destId="{9055175E-B172-4549-B4EE-F3D94C996A3F}" srcOrd="0" destOrd="0" presId="urn:microsoft.com/office/officeart/2005/8/layout/arrow5"/>
    <dgm:cxn modelId="{AD44B8D9-A44C-4ED1-A6DD-B971FA7B201F}" type="presParOf" srcId="{DF18EA7F-3246-422F-B340-976166B000B9}" destId="{A9549104-44F9-45B5-83D4-1EEA90768DBF}" srcOrd="0" destOrd="0" presId="urn:microsoft.com/office/officeart/2005/8/layout/arrow5"/>
    <dgm:cxn modelId="{7000CAB7-C1CD-4C59-AD81-EBD0AA0B00E1}" type="presParOf" srcId="{DF18EA7F-3246-422F-B340-976166B000B9}" destId="{9055175E-B172-4549-B4EE-F3D94C996A3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667348-4126-4DE1-82E4-08ECB18A949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769D4609-6E4E-45EA-8079-765C086F201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 dirty="0" smtClean="0">
              <a:solidFill>
                <a:schemeClr val="tx1"/>
              </a:solidFill>
            </a:rPr>
            <a:t>APTIDÃO FÍSICA</a:t>
          </a:r>
          <a:endParaRPr lang="pt-PT" dirty="0">
            <a:solidFill>
              <a:schemeClr val="tx1"/>
            </a:solidFill>
          </a:endParaRPr>
        </a:p>
      </dgm:t>
    </dgm:pt>
    <dgm:pt modelId="{0D868C7E-0B06-4C7A-9BAB-3D34E9E1885B}" type="parTrans" cxnId="{5E87299B-3372-40A1-8D9C-10783925B928}">
      <dgm:prSet/>
      <dgm:spPr/>
      <dgm:t>
        <a:bodyPr/>
        <a:lstStyle/>
        <a:p>
          <a:endParaRPr lang="pt-PT"/>
        </a:p>
      </dgm:t>
    </dgm:pt>
    <dgm:pt modelId="{90D48649-67C2-46E8-94AE-93C7FAC5FD64}" type="sibTrans" cxnId="{5E87299B-3372-40A1-8D9C-10783925B928}">
      <dgm:prSet/>
      <dgm:spPr/>
      <dgm:t>
        <a:bodyPr/>
        <a:lstStyle/>
        <a:p>
          <a:endParaRPr lang="pt-PT"/>
        </a:p>
      </dgm:t>
    </dgm:pt>
    <dgm:pt modelId="{463A59EC-C352-494A-8177-60ABAA67D0E5}">
      <dgm:prSet phldrT="[Texto]" custT="1"/>
      <dgm:spPr/>
      <dgm:t>
        <a:bodyPr/>
        <a:lstStyle/>
        <a:p>
          <a:r>
            <a:rPr lang="pt-PT" sz="1200" b="1" dirty="0" smtClean="0">
              <a:solidFill>
                <a:schemeClr val="tx1"/>
              </a:solidFill>
            </a:rPr>
            <a:t>COMPOSIÇÃO CORPORAL </a:t>
          </a:r>
        </a:p>
        <a:p>
          <a:r>
            <a:rPr lang="pt-PT" sz="1200" b="1" dirty="0" smtClean="0">
              <a:solidFill>
                <a:schemeClr val="tx1"/>
              </a:solidFill>
            </a:rPr>
            <a:t>massa gorda e massa  magra.</a:t>
          </a:r>
        </a:p>
        <a:p>
          <a:r>
            <a:rPr lang="pt-PT" sz="1200" b="1" dirty="0" smtClean="0">
              <a:solidFill>
                <a:schemeClr val="tx1"/>
              </a:solidFill>
            </a:rPr>
            <a:t> Há pessoas pesadas que não são gordas e pessoas com o peso ideal mas com níveis de massa gorda excessivos. </a:t>
          </a:r>
        </a:p>
        <a:p>
          <a:r>
            <a:rPr lang="pt-PT" sz="1200" b="1" dirty="0" smtClean="0">
              <a:solidFill>
                <a:schemeClr val="tx1"/>
              </a:solidFill>
            </a:rPr>
            <a:t>IMC</a:t>
          </a:r>
          <a:endParaRPr lang="pt-PT" sz="1200" b="1" dirty="0">
            <a:solidFill>
              <a:schemeClr val="tx1"/>
            </a:solidFill>
          </a:endParaRPr>
        </a:p>
      </dgm:t>
    </dgm:pt>
    <dgm:pt modelId="{AFB65008-9069-4FB7-B4C7-C7D0013B9E9B}" type="parTrans" cxnId="{B37A5871-6B8E-4CAC-84E2-AAE640F28D3D}">
      <dgm:prSet/>
      <dgm:spPr/>
      <dgm:t>
        <a:bodyPr/>
        <a:lstStyle/>
        <a:p>
          <a:endParaRPr lang="pt-PT"/>
        </a:p>
      </dgm:t>
    </dgm:pt>
    <dgm:pt modelId="{5F8FC1AF-DEBE-4F2E-9A84-4CCA32966BCC}" type="sibTrans" cxnId="{B37A5871-6B8E-4CAC-84E2-AAE640F28D3D}">
      <dgm:prSet/>
      <dgm:spPr/>
      <dgm:t>
        <a:bodyPr/>
        <a:lstStyle/>
        <a:p>
          <a:endParaRPr lang="pt-PT"/>
        </a:p>
      </dgm:t>
    </dgm:pt>
    <dgm:pt modelId="{84303AEF-7B44-4946-924F-7AC8124B0971}">
      <dgm:prSet phldrT="[Texto]" custT="1"/>
      <dgm:spPr/>
      <dgm:t>
        <a:bodyPr/>
        <a:lstStyle/>
        <a:p>
          <a:r>
            <a:rPr lang="pt-PT" sz="1400" b="1" dirty="0" smtClean="0">
              <a:solidFill>
                <a:schemeClr val="tx1"/>
              </a:solidFill>
            </a:rPr>
            <a:t>CAPACIDADE CARDIO-RESPIRATÓRIA –</a:t>
          </a:r>
        </a:p>
        <a:p>
          <a:r>
            <a:rPr lang="pt-PT" sz="1400" b="1" dirty="0" smtClean="0">
              <a:solidFill>
                <a:schemeClr val="tx1"/>
              </a:solidFill>
            </a:rPr>
            <a:t>É a capacidade do coração bombear o sangue oxigenado a todas as partes do</a:t>
          </a:r>
        </a:p>
        <a:p>
          <a:r>
            <a:rPr lang="pt-PT" sz="1400" b="1" dirty="0" smtClean="0">
              <a:solidFill>
                <a:schemeClr val="tx1"/>
              </a:solidFill>
            </a:rPr>
            <a:t>corpo.</a:t>
          </a:r>
          <a:endParaRPr lang="pt-PT" sz="1400" b="1" dirty="0">
            <a:solidFill>
              <a:schemeClr val="tx1"/>
            </a:solidFill>
          </a:endParaRPr>
        </a:p>
      </dgm:t>
    </dgm:pt>
    <dgm:pt modelId="{67C695BC-0DC3-413A-B206-E51F043F365F}" type="parTrans" cxnId="{006B1814-CFC9-438C-986D-44FABC1E9B04}">
      <dgm:prSet/>
      <dgm:spPr/>
      <dgm:t>
        <a:bodyPr/>
        <a:lstStyle/>
        <a:p>
          <a:endParaRPr lang="pt-PT"/>
        </a:p>
      </dgm:t>
    </dgm:pt>
    <dgm:pt modelId="{65F39B9E-0890-4E23-AD01-F0F7FF46CE48}" type="sibTrans" cxnId="{006B1814-CFC9-438C-986D-44FABC1E9B04}">
      <dgm:prSet/>
      <dgm:spPr/>
      <dgm:t>
        <a:bodyPr/>
        <a:lstStyle/>
        <a:p>
          <a:endParaRPr lang="pt-PT"/>
        </a:p>
      </dgm:t>
    </dgm:pt>
    <dgm:pt modelId="{DA5680A0-297C-47F4-9873-2CCCA6043742}">
      <dgm:prSet phldrT="[Texto]" custT="1"/>
      <dgm:spPr/>
      <dgm:t>
        <a:bodyPr/>
        <a:lstStyle/>
        <a:p>
          <a:r>
            <a:rPr lang="pt-PT" sz="1200" b="1" dirty="0" smtClean="0">
              <a:solidFill>
                <a:schemeClr val="tx1"/>
              </a:solidFill>
            </a:rPr>
            <a:t>CAPACIDADE DE TRABALHO MUSCULAR </a:t>
          </a:r>
        </a:p>
        <a:p>
          <a:r>
            <a:rPr lang="pt-PT" sz="1200" b="1" dirty="0" smtClean="0">
              <a:solidFill>
                <a:schemeClr val="tx1"/>
              </a:solidFill>
            </a:rPr>
            <a:t>É indispensável para a aptidão física/saúde, manter níveis de força e resistência adequados. </a:t>
          </a:r>
          <a:endParaRPr lang="pt-PT" sz="1200" b="1" dirty="0">
            <a:solidFill>
              <a:schemeClr val="tx1"/>
            </a:solidFill>
          </a:endParaRPr>
        </a:p>
      </dgm:t>
    </dgm:pt>
    <dgm:pt modelId="{5FEF03FF-80B2-4A48-8831-2570AFD1F4E9}" type="parTrans" cxnId="{1C146828-2BF1-42EC-89F1-5E81A291B8F4}">
      <dgm:prSet/>
      <dgm:spPr/>
      <dgm:t>
        <a:bodyPr/>
        <a:lstStyle/>
        <a:p>
          <a:endParaRPr lang="pt-PT"/>
        </a:p>
      </dgm:t>
    </dgm:pt>
    <dgm:pt modelId="{2DC637DF-4E16-4E4D-AA5C-6BCCF6FE2549}" type="sibTrans" cxnId="{1C146828-2BF1-42EC-89F1-5E81A291B8F4}">
      <dgm:prSet/>
      <dgm:spPr/>
      <dgm:t>
        <a:bodyPr/>
        <a:lstStyle/>
        <a:p>
          <a:endParaRPr lang="pt-PT"/>
        </a:p>
      </dgm:t>
    </dgm:pt>
    <dgm:pt modelId="{53A981A4-96DC-4C30-BD90-A0C57DD5729F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PT" sz="1400" b="1" dirty="0" smtClean="0">
              <a:solidFill>
                <a:schemeClr val="tx1"/>
              </a:solidFill>
            </a:rPr>
            <a:t>FLEXIBILIDADE –</a:t>
          </a:r>
        </a:p>
        <a:p>
          <a:r>
            <a:rPr lang="pt-PT" sz="1400" b="1" dirty="0" smtClean="0">
              <a:solidFill>
                <a:schemeClr val="tx1"/>
              </a:solidFill>
            </a:rPr>
            <a:t>Todos os movimentos realizados de uma forma económica e com amplitude</a:t>
          </a:r>
        </a:p>
        <a:p>
          <a:r>
            <a:rPr lang="pt-PT" sz="1400" b="1" dirty="0" smtClean="0">
              <a:solidFill>
                <a:schemeClr val="tx1"/>
              </a:solidFill>
            </a:rPr>
            <a:t>necessitam de uma certa flexibilidade</a:t>
          </a:r>
          <a:endParaRPr lang="pt-PT" sz="1400" b="1" dirty="0">
            <a:solidFill>
              <a:schemeClr val="tx1"/>
            </a:solidFill>
          </a:endParaRPr>
        </a:p>
      </dgm:t>
    </dgm:pt>
    <dgm:pt modelId="{DC3F45FD-BD4E-44B6-9A55-9C1A8B2511F2}" type="parTrans" cxnId="{DF094C9E-A190-445F-A8FB-EFD3B15DFE80}">
      <dgm:prSet/>
      <dgm:spPr/>
      <dgm:t>
        <a:bodyPr/>
        <a:lstStyle/>
        <a:p>
          <a:endParaRPr lang="pt-PT"/>
        </a:p>
      </dgm:t>
    </dgm:pt>
    <dgm:pt modelId="{C79B2551-2111-407C-B918-50A35EBBF755}" type="sibTrans" cxnId="{DF094C9E-A190-445F-A8FB-EFD3B15DFE80}">
      <dgm:prSet/>
      <dgm:spPr/>
      <dgm:t>
        <a:bodyPr/>
        <a:lstStyle/>
        <a:p>
          <a:endParaRPr lang="pt-PT"/>
        </a:p>
      </dgm:t>
    </dgm:pt>
    <dgm:pt modelId="{7EB9231F-C515-4976-B3F0-9F0858D35782}" type="pres">
      <dgm:prSet presAssocID="{30667348-4126-4DE1-82E4-08ECB18A94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0F13E91-1D37-4FE3-A792-E53B78FC6296}" type="pres">
      <dgm:prSet presAssocID="{769D4609-6E4E-45EA-8079-765C086F2014}" presName="centerShape" presStyleLbl="node0" presStyleIdx="0" presStyleCnt="1"/>
      <dgm:spPr/>
      <dgm:t>
        <a:bodyPr/>
        <a:lstStyle/>
        <a:p>
          <a:endParaRPr lang="pt-PT"/>
        </a:p>
      </dgm:t>
    </dgm:pt>
    <dgm:pt modelId="{071901C8-4411-49D2-83FE-BC7108B0E3A0}" type="pres">
      <dgm:prSet presAssocID="{AFB65008-9069-4FB7-B4C7-C7D0013B9E9B}" presName="Name9" presStyleLbl="parChTrans1D2" presStyleIdx="0" presStyleCnt="4"/>
      <dgm:spPr/>
      <dgm:t>
        <a:bodyPr/>
        <a:lstStyle/>
        <a:p>
          <a:endParaRPr lang="pt-PT"/>
        </a:p>
      </dgm:t>
    </dgm:pt>
    <dgm:pt modelId="{716A1C03-5916-4CF4-8E09-2582E7B914DB}" type="pres">
      <dgm:prSet presAssocID="{AFB65008-9069-4FB7-B4C7-C7D0013B9E9B}" presName="connTx" presStyleLbl="parChTrans1D2" presStyleIdx="0" presStyleCnt="4"/>
      <dgm:spPr/>
      <dgm:t>
        <a:bodyPr/>
        <a:lstStyle/>
        <a:p>
          <a:endParaRPr lang="pt-PT"/>
        </a:p>
      </dgm:t>
    </dgm:pt>
    <dgm:pt modelId="{F7312BCB-C527-4541-BB93-793CD84C6468}" type="pres">
      <dgm:prSet presAssocID="{463A59EC-C352-494A-8177-60ABAA67D0E5}" presName="node" presStyleLbl="node1" presStyleIdx="0" presStyleCnt="4" custScaleX="167292" custScaleY="1681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14A922-7D41-40F8-BD0A-08CE3E07A541}" type="pres">
      <dgm:prSet presAssocID="{67C695BC-0DC3-413A-B206-E51F043F365F}" presName="Name9" presStyleLbl="parChTrans1D2" presStyleIdx="1" presStyleCnt="4"/>
      <dgm:spPr/>
      <dgm:t>
        <a:bodyPr/>
        <a:lstStyle/>
        <a:p>
          <a:endParaRPr lang="pt-PT"/>
        </a:p>
      </dgm:t>
    </dgm:pt>
    <dgm:pt modelId="{2390F4DF-1E62-45BA-88A4-034A729FD13F}" type="pres">
      <dgm:prSet presAssocID="{67C695BC-0DC3-413A-B206-E51F043F365F}" presName="connTx" presStyleLbl="parChTrans1D2" presStyleIdx="1" presStyleCnt="4"/>
      <dgm:spPr/>
      <dgm:t>
        <a:bodyPr/>
        <a:lstStyle/>
        <a:p>
          <a:endParaRPr lang="pt-PT"/>
        </a:p>
      </dgm:t>
    </dgm:pt>
    <dgm:pt modelId="{DEFA0C11-2DEC-45B3-9379-413391A1777C}" type="pres">
      <dgm:prSet presAssocID="{84303AEF-7B44-4946-924F-7AC8124B0971}" presName="node" presStyleLbl="node1" presStyleIdx="1" presStyleCnt="4" custScaleX="167292" custScaleY="1681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3E17B4-13FC-49AB-8E0C-18928FF7C5C8}" type="pres">
      <dgm:prSet presAssocID="{5FEF03FF-80B2-4A48-8831-2570AFD1F4E9}" presName="Name9" presStyleLbl="parChTrans1D2" presStyleIdx="2" presStyleCnt="4"/>
      <dgm:spPr/>
      <dgm:t>
        <a:bodyPr/>
        <a:lstStyle/>
        <a:p>
          <a:endParaRPr lang="pt-PT"/>
        </a:p>
      </dgm:t>
    </dgm:pt>
    <dgm:pt modelId="{F01C203C-A4E1-41D6-9F36-7041B8BF864A}" type="pres">
      <dgm:prSet presAssocID="{5FEF03FF-80B2-4A48-8831-2570AFD1F4E9}" presName="connTx" presStyleLbl="parChTrans1D2" presStyleIdx="2" presStyleCnt="4"/>
      <dgm:spPr/>
      <dgm:t>
        <a:bodyPr/>
        <a:lstStyle/>
        <a:p>
          <a:endParaRPr lang="pt-PT"/>
        </a:p>
      </dgm:t>
    </dgm:pt>
    <dgm:pt modelId="{FF330C45-2870-466E-A871-B2E891EE8243}" type="pres">
      <dgm:prSet presAssocID="{DA5680A0-297C-47F4-9873-2CCCA6043742}" presName="node" presStyleLbl="node1" presStyleIdx="2" presStyleCnt="4" custScaleX="167292" custScaleY="13872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20B04C3-3913-449E-BC9F-16F298795CF3}" type="pres">
      <dgm:prSet presAssocID="{DC3F45FD-BD4E-44B6-9A55-9C1A8B2511F2}" presName="Name9" presStyleLbl="parChTrans1D2" presStyleIdx="3" presStyleCnt="4"/>
      <dgm:spPr/>
      <dgm:t>
        <a:bodyPr/>
        <a:lstStyle/>
        <a:p>
          <a:endParaRPr lang="pt-PT"/>
        </a:p>
      </dgm:t>
    </dgm:pt>
    <dgm:pt modelId="{269954BE-8078-439A-A644-781C141E5308}" type="pres">
      <dgm:prSet presAssocID="{DC3F45FD-BD4E-44B6-9A55-9C1A8B2511F2}" presName="connTx" presStyleLbl="parChTrans1D2" presStyleIdx="3" presStyleCnt="4"/>
      <dgm:spPr/>
      <dgm:t>
        <a:bodyPr/>
        <a:lstStyle/>
        <a:p>
          <a:endParaRPr lang="pt-PT"/>
        </a:p>
      </dgm:t>
    </dgm:pt>
    <dgm:pt modelId="{79699FD8-E43F-49F0-A431-26A84AA6CB23}" type="pres">
      <dgm:prSet presAssocID="{53A981A4-96DC-4C30-BD90-A0C57DD5729F}" presName="node" presStyleLbl="node1" presStyleIdx="3" presStyleCnt="4" custScaleX="167292" custScaleY="1681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3D6FD13-F0E1-4782-B4F6-97279ED79CC7}" type="presOf" srcId="{463A59EC-C352-494A-8177-60ABAA67D0E5}" destId="{F7312BCB-C527-4541-BB93-793CD84C6468}" srcOrd="0" destOrd="0" presId="urn:microsoft.com/office/officeart/2005/8/layout/radial1"/>
    <dgm:cxn modelId="{F16EC21F-7228-44A2-80E4-AE28559027E5}" type="presOf" srcId="{AFB65008-9069-4FB7-B4C7-C7D0013B9E9B}" destId="{716A1C03-5916-4CF4-8E09-2582E7B914DB}" srcOrd="1" destOrd="0" presId="urn:microsoft.com/office/officeart/2005/8/layout/radial1"/>
    <dgm:cxn modelId="{F2EC21CF-879B-4C7A-9DEF-78A8B251720E}" type="presOf" srcId="{5FEF03FF-80B2-4A48-8831-2570AFD1F4E9}" destId="{383E17B4-13FC-49AB-8E0C-18928FF7C5C8}" srcOrd="0" destOrd="0" presId="urn:microsoft.com/office/officeart/2005/8/layout/radial1"/>
    <dgm:cxn modelId="{D006B1C6-0CFC-44D4-98A6-6CD482C32100}" type="presOf" srcId="{53A981A4-96DC-4C30-BD90-A0C57DD5729F}" destId="{79699FD8-E43F-49F0-A431-26A84AA6CB23}" srcOrd="0" destOrd="0" presId="urn:microsoft.com/office/officeart/2005/8/layout/radial1"/>
    <dgm:cxn modelId="{D94E4748-B4CB-4EEA-A135-B79318C2AE1B}" type="presOf" srcId="{DA5680A0-297C-47F4-9873-2CCCA6043742}" destId="{FF330C45-2870-466E-A871-B2E891EE8243}" srcOrd="0" destOrd="0" presId="urn:microsoft.com/office/officeart/2005/8/layout/radial1"/>
    <dgm:cxn modelId="{F9EDED70-3273-4334-B5D3-638D79819188}" type="presOf" srcId="{67C695BC-0DC3-413A-B206-E51F043F365F}" destId="{3C14A922-7D41-40F8-BD0A-08CE3E07A541}" srcOrd="0" destOrd="0" presId="urn:microsoft.com/office/officeart/2005/8/layout/radial1"/>
    <dgm:cxn modelId="{006B1814-CFC9-438C-986D-44FABC1E9B04}" srcId="{769D4609-6E4E-45EA-8079-765C086F2014}" destId="{84303AEF-7B44-4946-924F-7AC8124B0971}" srcOrd="1" destOrd="0" parTransId="{67C695BC-0DC3-413A-B206-E51F043F365F}" sibTransId="{65F39B9E-0890-4E23-AD01-F0F7FF46CE48}"/>
    <dgm:cxn modelId="{DF094C9E-A190-445F-A8FB-EFD3B15DFE80}" srcId="{769D4609-6E4E-45EA-8079-765C086F2014}" destId="{53A981A4-96DC-4C30-BD90-A0C57DD5729F}" srcOrd="3" destOrd="0" parTransId="{DC3F45FD-BD4E-44B6-9A55-9C1A8B2511F2}" sibTransId="{C79B2551-2111-407C-B918-50A35EBBF755}"/>
    <dgm:cxn modelId="{AF878A54-8506-4A85-B636-FA1189F65F0B}" type="presOf" srcId="{5FEF03FF-80B2-4A48-8831-2570AFD1F4E9}" destId="{F01C203C-A4E1-41D6-9F36-7041B8BF864A}" srcOrd="1" destOrd="0" presId="urn:microsoft.com/office/officeart/2005/8/layout/radial1"/>
    <dgm:cxn modelId="{A60F08BD-4959-4F3D-BBEF-CB989EEF2FD5}" type="presOf" srcId="{769D4609-6E4E-45EA-8079-765C086F2014}" destId="{C0F13E91-1D37-4FE3-A792-E53B78FC6296}" srcOrd="0" destOrd="0" presId="urn:microsoft.com/office/officeart/2005/8/layout/radial1"/>
    <dgm:cxn modelId="{B37A5871-6B8E-4CAC-84E2-AAE640F28D3D}" srcId="{769D4609-6E4E-45EA-8079-765C086F2014}" destId="{463A59EC-C352-494A-8177-60ABAA67D0E5}" srcOrd="0" destOrd="0" parTransId="{AFB65008-9069-4FB7-B4C7-C7D0013B9E9B}" sibTransId="{5F8FC1AF-DEBE-4F2E-9A84-4CCA32966BCC}"/>
    <dgm:cxn modelId="{E3D6649A-4C79-47A2-A339-A09AFAECA69A}" type="presOf" srcId="{67C695BC-0DC3-413A-B206-E51F043F365F}" destId="{2390F4DF-1E62-45BA-88A4-034A729FD13F}" srcOrd="1" destOrd="0" presId="urn:microsoft.com/office/officeart/2005/8/layout/radial1"/>
    <dgm:cxn modelId="{1598AFEE-0C58-427B-AE9A-134410E0B207}" type="presOf" srcId="{30667348-4126-4DE1-82E4-08ECB18A9499}" destId="{7EB9231F-C515-4976-B3F0-9F0858D35782}" srcOrd="0" destOrd="0" presId="urn:microsoft.com/office/officeart/2005/8/layout/radial1"/>
    <dgm:cxn modelId="{1C146828-2BF1-42EC-89F1-5E81A291B8F4}" srcId="{769D4609-6E4E-45EA-8079-765C086F2014}" destId="{DA5680A0-297C-47F4-9873-2CCCA6043742}" srcOrd="2" destOrd="0" parTransId="{5FEF03FF-80B2-4A48-8831-2570AFD1F4E9}" sibTransId="{2DC637DF-4E16-4E4D-AA5C-6BCCF6FE2549}"/>
    <dgm:cxn modelId="{ED855410-666E-41DB-8299-DB778AEEAEDD}" type="presOf" srcId="{DC3F45FD-BD4E-44B6-9A55-9C1A8B2511F2}" destId="{269954BE-8078-439A-A644-781C141E5308}" srcOrd="1" destOrd="0" presId="urn:microsoft.com/office/officeart/2005/8/layout/radial1"/>
    <dgm:cxn modelId="{5E87299B-3372-40A1-8D9C-10783925B928}" srcId="{30667348-4126-4DE1-82E4-08ECB18A9499}" destId="{769D4609-6E4E-45EA-8079-765C086F2014}" srcOrd="0" destOrd="0" parTransId="{0D868C7E-0B06-4C7A-9BAB-3D34E9E1885B}" sibTransId="{90D48649-67C2-46E8-94AE-93C7FAC5FD64}"/>
    <dgm:cxn modelId="{78190603-DB0F-4640-880B-EB6E02EB83AA}" type="presOf" srcId="{AFB65008-9069-4FB7-B4C7-C7D0013B9E9B}" destId="{071901C8-4411-49D2-83FE-BC7108B0E3A0}" srcOrd="0" destOrd="0" presId="urn:microsoft.com/office/officeart/2005/8/layout/radial1"/>
    <dgm:cxn modelId="{87B16A95-5EA2-4855-A0A5-08124B70310C}" type="presOf" srcId="{DC3F45FD-BD4E-44B6-9A55-9C1A8B2511F2}" destId="{320B04C3-3913-449E-BC9F-16F298795CF3}" srcOrd="0" destOrd="0" presId="urn:microsoft.com/office/officeart/2005/8/layout/radial1"/>
    <dgm:cxn modelId="{A301BF02-2971-4CE3-9FCC-72646785CAB3}" type="presOf" srcId="{84303AEF-7B44-4946-924F-7AC8124B0971}" destId="{DEFA0C11-2DEC-45B3-9379-413391A1777C}" srcOrd="0" destOrd="0" presId="urn:microsoft.com/office/officeart/2005/8/layout/radial1"/>
    <dgm:cxn modelId="{A31219C8-A15D-4E80-83D8-0FD38B2BEA09}" type="presParOf" srcId="{7EB9231F-C515-4976-B3F0-9F0858D35782}" destId="{C0F13E91-1D37-4FE3-A792-E53B78FC6296}" srcOrd="0" destOrd="0" presId="urn:microsoft.com/office/officeart/2005/8/layout/radial1"/>
    <dgm:cxn modelId="{5CBD2A56-040D-4162-BDE9-80F4F55ECB14}" type="presParOf" srcId="{7EB9231F-C515-4976-B3F0-9F0858D35782}" destId="{071901C8-4411-49D2-83FE-BC7108B0E3A0}" srcOrd="1" destOrd="0" presId="urn:microsoft.com/office/officeart/2005/8/layout/radial1"/>
    <dgm:cxn modelId="{F847BE97-04DD-4658-AFBB-6C63546BEF1F}" type="presParOf" srcId="{071901C8-4411-49D2-83FE-BC7108B0E3A0}" destId="{716A1C03-5916-4CF4-8E09-2582E7B914DB}" srcOrd="0" destOrd="0" presId="urn:microsoft.com/office/officeart/2005/8/layout/radial1"/>
    <dgm:cxn modelId="{09B6BC65-06E0-450B-BDCE-2AE378DF9815}" type="presParOf" srcId="{7EB9231F-C515-4976-B3F0-9F0858D35782}" destId="{F7312BCB-C527-4541-BB93-793CD84C6468}" srcOrd="2" destOrd="0" presId="urn:microsoft.com/office/officeart/2005/8/layout/radial1"/>
    <dgm:cxn modelId="{CD7CC805-40A8-4730-8079-2D7A338F1165}" type="presParOf" srcId="{7EB9231F-C515-4976-B3F0-9F0858D35782}" destId="{3C14A922-7D41-40F8-BD0A-08CE3E07A541}" srcOrd="3" destOrd="0" presId="urn:microsoft.com/office/officeart/2005/8/layout/radial1"/>
    <dgm:cxn modelId="{03D2DF41-76D0-4924-BAD1-E0C43482DA60}" type="presParOf" srcId="{3C14A922-7D41-40F8-BD0A-08CE3E07A541}" destId="{2390F4DF-1E62-45BA-88A4-034A729FD13F}" srcOrd="0" destOrd="0" presId="urn:microsoft.com/office/officeart/2005/8/layout/radial1"/>
    <dgm:cxn modelId="{6828CA71-4744-4A28-9027-CB4794721BA7}" type="presParOf" srcId="{7EB9231F-C515-4976-B3F0-9F0858D35782}" destId="{DEFA0C11-2DEC-45B3-9379-413391A1777C}" srcOrd="4" destOrd="0" presId="urn:microsoft.com/office/officeart/2005/8/layout/radial1"/>
    <dgm:cxn modelId="{9456DBCF-714A-4B05-A512-D5E1B9218978}" type="presParOf" srcId="{7EB9231F-C515-4976-B3F0-9F0858D35782}" destId="{383E17B4-13FC-49AB-8E0C-18928FF7C5C8}" srcOrd="5" destOrd="0" presId="urn:microsoft.com/office/officeart/2005/8/layout/radial1"/>
    <dgm:cxn modelId="{A7CBD713-8369-45F0-A4B8-6F832057AB1E}" type="presParOf" srcId="{383E17B4-13FC-49AB-8E0C-18928FF7C5C8}" destId="{F01C203C-A4E1-41D6-9F36-7041B8BF864A}" srcOrd="0" destOrd="0" presId="urn:microsoft.com/office/officeart/2005/8/layout/radial1"/>
    <dgm:cxn modelId="{B08B3D15-651E-4234-90C9-161559E253E2}" type="presParOf" srcId="{7EB9231F-C515-4976-B3F0-9F0858D35782}" destId="{FF330C45-2870-466E-A871-B2E891EE8243}" srcOrd="6" destOrd="0" presId="urn:microsoft.com/office/officeart/2005/8/layout/radial1"/>
    <dgm:cxn modelId="{CCB5DCAF-CE4A-4F4F-BB42-EA402A806710}" type="presParOf" srcId="{7EB9231F-C515-4976-B3F0-9F0858D35782}" destId="{320B04C3-3913-449E-BC9F-16F298795CF3}" srcOrd="7" destOrd="0" presId="urn:microsoft.com/office/officeart/2005/8/layout/radial1"/>
    <dgm:cxn modelId="{2EEE0E3F-8730-4514-A2F2-FBD49225B7BD}" type="presParOf" srcId="{320B04C3-3913-449E-BC9F-16F298795CF3}" destId="{269954BE-8078-439A-A644-781C141E5308}" srcOrd="0" destOrd="0" presId="urn:microsoft.com/office/officeart/2005/8/layout/radial1"/>
    <dgm:cxn modelId="{90BEBEDD-E53E-450B-A124-A0EAFB25B646}" type="presParOf" srcId="{7EB9231F-C515-4976-B3F0-9F0858D35782}" destId="{79699FD8-E43F-49F0-A431-26A84AA6CB2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0CBE-6E1A-4DC2-A4B4-696C5F4FC7B7}">
      <dsp:nvSpPr>
        <dsp:cNvPr id="0" name=""/>
        <dsp:cNvSpPr/>
      </dsp:nvSpPr>
      <dsp:spPr>
        <a:xfrm>
          <a:off x="2463917" y="-7896"/>
          <a:ext cx="1352509" cy="10989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Força</a:t>
          </a:r>
          <a:endParaRPr lang="pt-PT" sz="1200" kern="1200" dirty="0"/>
        </a:p>
      </dsp:txBody>
      <dsp:txXfrm>
        <a:off x="2661987" y="153044"/>
        <a:ext cx="956369" cy="777090"/>
      </dsp:txXfrm>
    </dsp:sp>
    <dsp:sp modelId="{B0F75E79-3A87-4B83-AE6D-2E844F731555}">
      <dsp:nvSpPr>
        <dsp:cNvPr id="0" name=""/>
        <dsp:cNvSpPr/>
      </dsp:nvSpPr>
      <dsp:spPr>
        <a:xfrm rot="1753509">
          <a:off x="3760379" y="768693"/>
          <a:ext cx="211689" cy="358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3764421" y="824826"/>
        <a:ext cx="148182" cy="214908"/>
      </dsp:txXfrm>
    </dsp:sp>
    <dsp:sp modelId="{105A5512-1CE5-4AD9-8D3A-F2BC62785CAA}">
      <dsp:nvSpPr>
        <dsp:cNvPr id="0" name=""/>
        <dsp:cNvSpPr/>
      </dsp:nvSpPr>
      <dsp:spPr>
        <a:xfrm>
          <a:off x="3948501" y="801511"/>
          <a:ext cx="1229082" cy="10722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Resistência</a:t>
          </a:r>
          <a:endParaRPr lang="pt-PT" sz="1200" kern="1200" dirty="0"/>
        </a:p>
      </dsp:txBody>
      <dsp:txXfrm>
        <a:off x="4128496" y="958535"/>
        <a:ext cx="869092" cy="758178"/>
      </dsp:txXfrm>
    </dsp:sp>
    <dsp:sp modelId="{7544085D-06FE-4978-B74F-D7DD6637E282}">
      <dsp:nvSpPr>
        <dsp:cNvPr id="0" name=""/>
        <dsp:cNvSpPr/>
      </dsp:nvSpPr>
      <dsp:spPr>
        <a:xfrm rot="5400000">
          <a:off x="4425283" y="1946772"/>
          <a:ext cx="275517" cy="358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4466611" y="1977081"/>
        <a:ext cx="192862" cy="214908"/>
      </dsp:txXfrm>
    </dsp:sp>
    <dsp:sp modelId="{1708C8AB-DF0A-4A48-B854-C196228E5BDE}">
      <dsp:nvSpPr>
        <dsp:cNvPr id="0" name=""/>
        <dsp:cNvSpPr/>
      </dsp:nvSpPr>
      <dsp:spPr>
        <a:xfrm>
          <a:off x="3976471" y="2393582"/>
          <a:ext cx="1173143" cy="10722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Flexibilidade</a:t>
          </a:r>
          <a:endParaRPr lang="pt-PT" sz="1200" kern="1200" dirty="0"/>
        </a:p>
      </dsp:txBody>
      <dsp:txXfrm>
        <a:off x="4148274" y="2550606"/>
        <a:ext cx="829537" cy="758178"/>
      </dsp:txXfrm>
    </dsp:sp>
    <dsp:sp modelId="{25AB6901-690D-48A8-B015-E630E125E23E}">
      <dsp:nvSpPr>
        <dsp:cNvPr id="0" name=""/>
        <dsp:cNvSpPr/>
      </dsp:nvSpPr>
      <dsp:spPr>
        <a:xfrm rot="9000000">
          <a:off x="3778463" y="3139110"/>
          <a:ext cx="223339" cy="358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 rot="10800000">
        <a:off x="3840977" y="3193996"/>
        <a:ext cx="156337" cy="214908"/>
      </dsp:txXfrm>
    </dsp:sp>
    <dsp:sp modelId="{AAAA9E0F-EE13-47DC-912E-FE0CD35DC370}">
      <dsp:nvSpPr>
        <dsp:cNvPr id="0" name=""/>
        <dsp:cNvSpPr/>
      </dsp:nvSpPr>
      <dsp:spPr>
        <a:xfrm>
          <a:off x="2557326" y="3195094"/>
          <a:ext cx="1253884" cy="10612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Velocidade</a:t>
          </a:r>
          <a:endParaRPr lang="pt-PT" sz="1200" kern="1200" dirty="0"/>
        </a:p>
      </dsp:txBody>
      <dsp:txXfrm>
        <a:off x="2740953" y="3350514"/>
        <a:ext cx="886630" cy="750434"/>
      </dsp:txXfrm>
    </dsp:sp>
    <dsp:sp modelId="{E0AABA22-8F3E-4B1E-A725-9FA431F9EE9B}">
      <dsp:nvSpPr>
        <dsp:cNvPr id="0" name=""/>
        <dsp:cNvSpPr/>
      </dsp:nvSpPr>
      <dsp:spPr>
        <a:xfrm rot="12600000">
          <a:off x="2397509" y="3152450"/>
          <a:ext cx="207999" cy="358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 rot="10800000">
        <a:off x="2455729" y="3239686"/>
        <a:ext cx="145599" cy="214908"/>
      </dsp:txXfrm>
    </dsp:sp>
    <dsp:sp modelId="{94C8EFFF-BA2F-480A-9F14-EF3FA0999AFF}">
      <dsp:nvSpPr>
        <dsp:cNvPr id="0" name=""/>
        <dsp:cNvSpPr/>
      </dsp:nvSpPr>
      <dsp:spPr>
        <a:xfrm>
          <a:off x="1173102" y="2399058"/>
          <a:ext cx="1264784" cy="10612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Coordenação</a:t>
          </a:r>
          <a:endParaRPr lang="pt-PT" sz="1200" kern="1200" dirty="0"/>
        </a:p>
      </dsp:txBody>
      <dsp:txXfrm>
        <a:off x="1358325" y="2554478"/>
        <a:ext cx="894338" cy="750434"/>
      </dsp:txXfrm>
    </dsp:sp>
    <dsp:sp modelId="{51F3C302-6A44-401F-A9F3-AE8B3AC38C37}">
      <dsp:nvSpPr>
        <dsp:cNvPr id="0" name=""/>
        <dsp:cNvSpPr/>
      </dsp:nvSpPr>
      <dsp:spPr>
        <a:xfrm rot="16200000">
          <a:off x="1666283" y="1965188"/>
          <a:ext cx="278420" cy="358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1708046" y="2078587"/>
        <a:ext cx="194894" cy="214908"/>
      </dsp:txXfrm>
    </dsp:sp>
    <dsp:sp modelId="{309996AD-4421-4E10-8B51-A0DB46120C72}">
      <dsp:nvSpPr>
        <dsp:cNvPr id="0" name=""/>
        <dsp:cNvSpPr/>
      </dsp:nvSpPr>
      <dsp:spPr>
        <a:xfrm>
          <a:off x="1159119" y="801511"/>
          <a:ext cx="1292748" cy="1072226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Agilidade</a:t>
          </a:r>
          <a:endParaRPr lang="pt-PT" sz="1200" kern="1200" dirty="0"/>
        </a:p>
      </dsp:txBody>
      <dsp:txXfrm>
        <a:off x="1348438" y="958535"/>
        <a:ext cx="914110" cy="758178"/>
      </dsp:txXfrm>
    </dsp:sp>
    <dsp:sp modelId="{945587A6-0BA6-4DC4-81B2-6E9CBFAF9922}">
      <dsp:nvSpPr>
        <dsp:cNvPr id="0" name=""/>
        <dsp:cNvSpPr/>
      </dsp:nvSpPr>
      <dsp:spPr>
        <a:xfrm rot="19751224">
          <a:off x="2376987" y="768960"/>
          <a:ext cx="163373" cy="35818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2380446" y="853149"/>
        <a:ext cx="114361" cy="214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0CBE-6E1A-4DC2-A4B4-696C5F4FC7B7}">
      <dsp:nvSpPr>
        <dsp:cNvPr id="0" name=""/>
        <dsp:cNvSpPr/>
      </dsp:nvSpPr>
      <dsp:spPr>
        <a:xfrm>
          <a:off x="265468" y="313963"/>
          <a:ext cx="1848387" cy="14217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Força</a:t>
          </a:r>
          <a:endParaRPr lang="pt-PT" sz="2000" kern="1200" dirty="0"/>
        </a:p>
      </dsp:txBody>
      <dsp:txXfrm>
        <a:off x="536158" y="522167"/>
        <a:ext cx="1307007" cy="1005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A8637-C798-4722-A681-13EAF5749021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Porque precisamos de mais oxigénio nos músculos </a:t>
          </a:r>
          <a:endParaRPr lang="pt-PT" sz="1800" kern="1200" dirty="0">
            <a:solidFill>
              <a:schemeClr val="tx1"/>
            </a:solidFill>
          </a:endParaRPr>
        </a:p>
      </dsp:txBody>
      <dsp:txXfrm rot="5400000">
        <a:off x="0" y="0"/>
        <a:ext cx="3048000" cy="1524000"/>
      </dsp:txXfrm>
    </dsp:sp>
    <dsp:sp modelId="{56B9C8DD-EE12-412A-B231-5939D32AE4D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Porque precisamos de eliminar mais substâncias tóxicas (dióxido de carbono)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3048000" y="0"/>
        <a:ext cx="3048000" cy="1524000"/>
      </dsp:txXfrm>
    </dsp:sp>
    <dsp:sp modelId="{4E38889C-DD05-4237-85A6-E4651C28DD22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Porque precisamos de levar mais sangue aos pulmões para o purificar</a:t>
          </a:r>
          <a:endParaRPr lang="pt-PT" sz="1800" kern="1200" dirty="0">
            <a:solidFill>
              <a:schemeClr val="tx1"/>
            </a:solidFill>
          </a:endParaRPr>
        </a:p>
      </dsp:txBody>
      <dsp:txXfrm rot="10800000">
        <a:off x="0" y="2539999"/>
        <a:ext cx="3048000" cy="1524000"/>
      </dsp:txXfrm>
    </dsp:sp>
    <dsp:sp modelId="{D30D7CB5-A4D3-4EFC-BFD7-10C3AF86F93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Porque precisamos de mais nutrientes nos músculos</a:t>
          </a:r>
          <a:endParaRPr lang="pt-PT" sz="1800" kern="1200" dirty="0">
            <a:solidFill>
              <a:schemeClr val="tx1"/>
            </a:solidFill>
          </a:endParaRPr>
        </a:p>
      </dsp:txBody>
      <dsp:txXfrm rot="-5400000">
        <a:off x="3048000" y="2539999"/>
        <a:ext cx="3048000" cy="1524000"/>
      </dsp:txXfrm>
    </dsp:sp>
    <dsp:sp modelId="{E01319F9-F872-4B03-946F-F33236F26410}">
      <dsp:nvSpPr>
        <dsp:cNvPr id="0" name=""/>
        <dsp:cNvSpPr/>
      </dsp:nvSpPr>
      <dsp:spPr>
        <a:xfrm>
          <a:off x="1751856" y="1383929"/>
          <a:ext cx="2592287" cy="129614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Razões do aumento da Frequência cardíaca</a:t>
          </a:r>
          <a:endParaRPr lang="pt-PT" sz="2200" kern="1200" dirty="0"/>
        </a:p>
      </dsp:txBody>
      <dsp:txXfrm>
        <a:off x="1815128" y="1447201"/>
        <a:ext cx="2465743" cy="1169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A8637-C798-4722-A681-13EAF5749021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Porque precisamos eliminar mais dióxido de carbono</a:t>
          </a:r>
          <a:endParaRPr lang="pt-PT" sz="1800" kern="1200" dirty="0">
            <a:solidFill>
              <a:schemeClr val="tx1"/>
            </a:solidFill>
          </a:endParaRPr>
        </a:p>
      </dsp:txBody>
      <dsp:txXfrm rot="5400000">
        <a:off x="0" y="0"/>
        <a:ext cx="3048000" cy="1524000"/>
      </dsp:txXfrm>
    </dsp:sp>
    <dsp:sp modelId="{56B9C8DD-EE12-412A-B231-5939D32AE4D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Porque precisamos de mais oxigénio no sangue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3048000" y="0"/>
        <a:ext cx="3048000" cy="1524000"/>
      </dsp:txXfrm>
    </dsp:sp>
    <dsp:sp modelId="{4E38889C-DD05-4237-85A6-E4651C28DD22}">
      <dsp:nvSpPr>
        <dsp:cNvPr id="0" name=""/>
        <dsp:cNvSpPr/>
      </dsp:nvSpPr>
      <dsp:spPr>
        <a:xfrm rot="10800000">
          <a:off x="23652" y="2032000"/>
          <a:ext cx="3048000" cy="2032000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Porque temos mais sangue nos pulmões que é preciso “purificar”</a:t>
          </a:r>
          <a:endParaRPr lang="pt-PT" sz="1800" kern="1200" dirty="0">
            <a:solidFill>
              <a:schemeClr val="tx1"/>
            </a:solidFill>
          </a:endParaRPr>
        </a:p>
      </dsp:txBody>
      <dsp:txXfrm rot="10800000">
        <a:off x="23652" y="2539999"/>
        <a:ext cx="3048000" cy="1524000"/>
      </dsp:txXfrm>
    </dsp:sp>
    <dsp:sp modelId="{D30D7CB5-A4D3-4EFC-BFD7-10C3AF86F93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Porque precisamos de mais oxigénio nos músculos</a:t>
          </a:r>
          <a:endParaRPr lang="pt-PT" sz="1800" kern="1200" dirty="0">
            <a:solidFill>
              <a:schemeClr val="tx1"/>
            </a:solidFill>
          </a:endParaRPr>
        </a:p>
      </dsp:txBody>
      <dsp:txXfrm rot="-5400000">
        <a:off x="3048000" y="2539999"/>
        <a:ext cx="3048000" cy="1524000"/>
      </dsp:txXfrm>
    </dsp:sp>
    <dsp:sp modelId="{E01319F9-F872-4B03-946F-F33236F26410}">
      <dsp:nvSpPr>
        <dsp:cNvPr id="0" name=""/>
        <dsp:cNvSpPr/>
      </dsp:nvSpPr>
      <dsp:spPr>
        <a:xfrm>
          <a:off x="1751856" y="1239911"/>
          <a:ext cx="2592287" cy="1584177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Razões do aumento da Frequência Respiratória</a:t>
          </a:r>
          <a:endParaRPr lang="pt-PT" sz="2200" kern="1200" dirty="0"/>
        </a:p>
      </dsp:txBody>
      <dsp:txXfrm>
        <a:off x="1829189" y="1317244"/>
        <a:ext cx="2437621" cy="1429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49104-44F9-45B5-83D4-1EEA90768DBF}">
      <dsp:nvSpPr>
        <dsp:cNvPr id="0" name=""/>
        <dsp:cNvSpPr/>
      </dsp:nvSpPr>
      <dsp:spPr>
        <a:xfrm rot="16200000">
          <a:off x="1070" y="493041"/>
          <a:ext cx="2909045" cy="192578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>
              <a:solidFill>
                <a:schemeClr val="tx1"/>
              </a:solidFill>
            </a:rPr>
            <a:t>QUANTIDADE E QUALIDADE DA ATIVIDADE FÍSICA DIÁRIA</a:t>
          </a:r>
          <a:endParaRPr lang="pt-PT" sz="1300" kern="1200" dirty="0">
            <a:solidFill>
              <a:schemeClr val="tx1"/>
            </a:solidFill>
          </a:endParaRPr>
        </a:p>
      </dsp:txBody>
      <dsp:txXfrm rot="5400000">
        <a:off x="492699" y="728673"/>
        <a:ext cx="1588775" cy="1454523"/>
      </dsp:txXfrm>
    </dsp:sp>
    <dsp:sp modelId="{9055175E-B172-4549-B4EE-F3D94C996A3F}">
      <dsp:nvSpPr>
        <dsp:cNvPr id="0" name=""/>
        <dsp:cNvSpPr/>
      </dsp:nvSpPr>
      <dsp:spPr>
        <a:xfrm rot="5400000">
          <a:off x="3354579" y="582582"/>
          <a:ext cx="2909045" cy="174670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>
              <a:solidFill>
                <a:schemeClr val="tx1"/>
              </a:solidFill>
            </a:rPr>
            <a:t>HEREDITARIEDADE</a:t>
          </a:r>
          <a:endParaRPr lang="pt-PT" sz="1300" kern="1200" dirty="0">
            <a:solidFill>
              <a:schemeClr val="tx1"/>
            </a:solidFill>
          </a:endParaRPr>
        </a:p>
      </dsp:txBody>
      <dsp:txXfrm rot="-5400000">
        <a:off x="4241422" y="728674"/>
        <a:ext cx="1441033" cy="1454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13E91-1D37-4FE3-A792-E53B78FC6296}">
      <dsp:nvSpPr>
        <dsp:cNvPr id="0" name=""/>
        <dsp:cNvSpPr/>
      </dsp:nvSpPr>
      <dsp:spPr>
        <a:xfrm>
          <a:off x="3341142" y="2021352"/>
          <a:ext cx="1454619" cy="145461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>
              <a:solidFill>
                <a:schemeClr val="tx1"/>
              </a:solidFill>
            </a:rPr>
            <a:t>APTIDÃO FÍSICA</a:t>
          </a:r>
          <a:endParaRPr lang="pt-PT" sz="2100" kern="1200" dirty="0">
            <a:solidFill>
              <a:schemeClr val="tx1"/>
            </a:solidFill>
          </a:endParaRPr>
        </a:p>
      </dsp:txBody>
      <dsp:txXfrm>
        <a:off x="3554166" y="2234376"/>
        <a:ext cx="1028571" cy="1028571"/>
      </dsp:txXfrm>
    </dsp:sp>
    <dsp:sp modelId="{071901C8-4411-49D2-83FE-BC7108B0E3A0}">
      <dsp:nvSpPr>
        <dsp:cNvPr id="0" name=""/>
        <dsp:cNvSpPr/>
      </dsp:nvSpPr>
      <dsp:spPr>
        <a:xfrm rot="5400000">
          <a:off x="4040220" y="2033494"/>
          <a:ext cx="56462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56462" y="160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067040" y="2048172"/>
        <a:ext cx="2823" cy="2823"/>
      </dsp:txXfrm>
    </dsp:sp>
    <dsp:sp modelId="{F7312BCB-C527-4541-BB93-793CD84C6468}">
      <dsp:nvSpPr>
        <dsp:cNvPr id="0" name=""/>
        <dsp:cNvSpPr/>
      </dsp:nvSpPr>
      <dsp:spPr>
        <a:xfrm>
          <a:off x="2851721" y="-368723"/>
          <a:ext cx="2433461" cy="24465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tx1"/>
              </a:solidFill>
            </a:rPr>
            <a:t>COMPOSIÇÃO CORPORAL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tx1"/>
              </a:solidFill>
            </a:rPr>
            <a:t>massa gorda e massa  magra.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tx1"/>
              </a:solidFill>
            </a:rPr>
            <a:t> Há pessoas pesadas que não são gordas e pessoas com o peso ideal mas com níveis de massa gorda excessivos.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tx1"/>
              </a:solidFill>
            </a:rPr>
            <a:t>IMC</a:t>
          </a:r>
          <a:endParaRPr lang="pt-PT" sz="1200" b="1" kern="1200" dirty="0">
            <a:solidFill>
              <a:schemeClr val="tx1"/>
            </a:solidFill>
          </a:endParaRPr>
        </a:p>
      </dsp:txBody>
      <dsp:txXfrm>
        <a:off x="3208093" y="-10436"/>
        <a:ext cx="1720717" cy="1729964"/>
      </dsp:txXfrm>
    </dsp:sp>
    <dsp:sp modelId="{3C14A922-7D41-40F8-BD0A-08CE3E07A541}">
      <dsp:nvSpPr>
        <dsp:cNvPr id="0" name=""/>
        <dsp:cNvSpPr/>
      </dsp:nvSpPr>
      <dsp:spPr>
        <a:xfrm rot="10800000">
          <a:off x="4745838" y="2732573"/>
          <a:ext cx="49923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49923" y="160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4769551" y="2747414"/>
        <a:ext cx="2496" cy="2496"/>
      </dsp:txXfrm>
    </dsp:sp>
    <dsp:sp modelId="{DEFA0C11-2DEC-45B3-9379-413391A1777C}">
      <dsp:nvSpPr>
        <dsp:cNvPr id="0" name=""/>
        <dsp:cNvSpPr/>
      </dsp:nvSpPr>
      <dsp:spPr>
        <a:xfrm>
          <a:off x="4745838" y="1525393"/>
          <a:ext cx="2433461" cy="244653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</a:rPr>
            <a:t>CAPACIDADE CARDIO-RESPIRATÓRIA –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</a:rPr>
            <a:t>É a capacidade do coração bombear o sangue oxigenado a todas as partes 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</a:rPr>
            <a:t>corpo.</a:t>
          </a:r>
          <a:endParaRPr lang="pt-PT" sz="1400" b="1" kern="1200" dirty="0">
            <a:solidFill>
              <a:schemeClr val="tx1"/>
            </a:solidFill>
          </a:endParaRPr>
        </a:p>
      </dsp:txBody>
      <dsp:txXfrm>
        <a:off x="5102210" y="1883680"/>
        <a:ext cx="1720717" cy="1729964"/>
      </dsp:txXfrm>
    </dsp:sp>
    <dsp:sp modelId="{383E17B4-13FC-49AB-8E0C-18928FF7C5C8}">
      <dsp:nvSpPr>
        <dsp:cNvPr id="0" name=""/>
        <dsp:cNvSpPr/>
      </dsp:nvSpPr>
      <dsp:spPr>
        <a:xfrm rot="5400000">
          <a:off x="3989539" y="3538795"/>
          <a:ext cx="157825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157825" y="160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064506" y="3550939"/>
        <a:ext cx="7891" cy="7891"/>
      </dsp:txXfrm>
    </dsp:sp>
    <dsp:sp modelId="{FF330C45-2870-466E-A871-B2E891EE8243}">
      <dsp:nvSpPr>
        <dsp:cNvPr id="0" name=""/>
        <dsp:cNvSpPr/>
      </dsp:nvSpPr>
      <dsp:spPr>
        <a:xfrm>
          <a:off x="2851721" y="3633797"/>
          <a:ext cx="2433461" cy="201796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tx1"/>
              </a:solidFill>
            </a:rPr>
            <a:t>CAPACIDADE DE TRABALHO MUSCULAR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tx1"/>
              </a:solidFill>
            </a:rPr>
            <a:t>É indispensável para a aptidão física/saúde, manter níveis de força e resistência adequados. </a:t>
          </a:r>
          <a:endParaRPr lang="pt-PT" sz="1200" b="1" kern="1200" dirty="0">
            <a:solidFill>
              <a:schemeClr val="tx1"/>
            </a:solidFill>
          </a:endParaRPr>
        </a:p>
      </dsp:txBody>
      <dsp:txXfrm>
        <a:off x="3208093" y="3929321"/>
        <a:ext cx="1720717" cy="1426916"/>
      </dsp:txXfrm>
    </dsp:sp>
    <dsp:sp modelId="{320B04C3-3913-449E-BC9F-16F298795CF3}">
      <dsp:nvSpPr>
        <dsp:cNvPr id="0" name=""/>
        <dsp:cNvSpPr/>
      </dsp:nvSpPr>
      <dsp:spPr>
        <a:xfrm>
          <a:off x="3341142" y="2732573"/>
          <a:ext cx="49923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49923" y="160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364856" y="2747414"/>
        <a:ext cx="2496" cy="2496"/>
      </dsp:txXfrm>
    </dsp:sp>
    <dsp:sp modelId="{79699FD8-E43F-49F0-A431-26A84AA6CB23}">
      <dsp:nvSpPr>
        <dsp:cNvPr id="0" name=""/>
        <dsp:cNvSpPr/>
      </dsp:nvSpPr>
      <dsp:spPr>
        <a:xfrm>
          <a:off x="957604" y="1525393"/>
          <a:ext cx="2433461" cy="244653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</a:rPr>
            <a:t>FLEXIBILIDADE –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</a:rPr>
            <a:t>Todos os movimentos realizados de uma forma económica e com amplitude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/>
              </a:solidFill>
            </a:rPr>
            <a:t>necessitam de uma certa flexibilidade</a:t>
          </a:r>
          <a:endParaRPr lang="pt-PT" sz="1400" b="1" kern="1200" dirty="0">
            <a:solidFill>
              <a:schemeClr val="tx1"/>
            </a:solidFill>
          </a:endParaRPr>
        </a:p>
      </dsp:txBody>
      <dsp:txXfrm>
        <a:off x="1313976" y="1883680"/>
        <a:ext cx="1720717" cy="1729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D2F5-394A-43C8-956C-C982CB3C4543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44C4C-EFD0-457E-B0DA-E720D1586B4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0021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294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814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032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30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595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27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927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301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39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981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964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1476-7C5F-4BA4-9863-2628D5221ED0}" type="datetimeFigureOut">
              <a:rPr lang="pt-PT" smtClean="0"/>
              <a:pPr/>
              <a:t>26-10-2016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628DE-19DC-4987-90C5-F6A59ECF424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969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0380" y="404664"/>
            <a:ext cx="7772400" cy="1470025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EDUCAÇÃO FÍSICA</a:t>
            </a:r>
            <a:r>
              <a:rPr lang="pt-PT" dirty="0">
                <a:solidFill>
                  <a:schemeClr val="bg1"/>
                </a:solidFill>
              </a:rPr>
              <a:t/>
            </a:r>
            <a:br>
              <a:rPr lang="pt-PT" dirty="0">
                <a:solidFill>
                  <a:schemeClr val="bg1"/>
                </a:solidFill>
              </a:rPr>
            </a:br>
            <a:r>
              <a:rPr lang="pt-PT" dirty="0" smtClean="0">
                <a:solidFill>
                  <a:schemeClr val="bg1"/>
                </a:solidFill>
              </a:rPr>
              <a:t> 2º Ciclo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622920"/>
          </a:xfrm>
        </p:spPr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Área dos Conhecimentos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971600" y="6099348"/>
            <a:ext cx="640080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tx1"/>
                </a:solidFill>
              </a:rPr>
              <a:t>2016/2017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750152" y="3573016"/>
            <a:ext cx="76051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 smtClean="0">
                <a:solidFill>
                  <a:schemeClr val="tx1"/>
                </a:solidFill>
              </a:rPr>
              <a:t>Esta capacidade é considerada </a:t>
            </a:r>
            <a:r>
              <a:rPr lang="pt-PT" sz="1800" dirty="0">
                <a:solidFill>
                  <a:schemeClr val="tx1"/>
                </a:solidFill>
              </a:rPr>
              <a:t>como uma junção de várias </a:t>
            </a:r>
            <a:r>
              <a:rPr lang="pt-PT" sz="1800" dirty="0" smtClean="0">
                <a:solidFill>
                  <a:schemeClr val="tx1"/>
                </a:solidFill>
              </a:rPr>
              <a:t>capacidades em simultâneo.</a:t>
            </a:r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804158" y="4653136"/>
            <a:ext cx="74971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800" dirty="0" smtClean="0">
                <a:solidFill>
                  <a:schemeClr val="tx1"/>
                </a:solidFill>
              </a:rPr>
              <a:t>A </a:t>
            </a:r>
            <a:r>
              <a:rPr lang="pt-PT" sz="1800" dirty="0">
                <a:solidFill>
                  <a:schemeClr val="tx1"/>
                </a:solidFill>
              </a:rPr>
              <a:t>agilidade refere-se à capacidade do </a:t>
            </a:r>
            <a:r>
              <a:rPr lang="pt-PT" sz="1800" dirty="0" smtClean="0">
                <a:solidFill>
                  <a:schemeClr val="tx1"/>
                </a:solidFill>
              </a:rPr>
              <a:t>atleta de se ajustar </a:t>
            </a:r>
            <a:r>
              <a:rPr lang="pt-PT" sz="1800" dirty="0">
                <a:solidFill>
                  <a:schemeClr val="tx1"/>
                </a:solidFill>
              </a:rPr>
              <a:t>de </a:t>
            </a:r>
            <a:r>
              <a:rPr lang="pt-PT" sz="1800" dirty="0" smtClean="0">
                <a:solidFill>
                  <a:schemeClr val="tx1"/>
                </a:solidFill>
              </a:rPr>
              <a:t>forma </a:t>
            </a:r>
            <a:r>
              <a:rPr lang="pt-PT" sz="1800" dirty="0">
                <a:solidFill>
                  <a:schemeClr val="tx1"/>
                </a:solidFill>
              </a:rPr>
              <a:t>rápida </a:t>
            </a:r>
            <a:r>
              <a:rPr lang="pt-PT" sz="1800" dirty="0" smtClean="0">
                <a:solidFill>
                  <a:schemeClr val="tx1"/>
                </a:solidFill>
              </a:rPr>
              <a:t>e eficaz às situações, utilizando as diversas capacidades físicas.</a:t>
            </a:r>
          </a:p>
          <a:p>
            <a:endParaRPr lang="pt-PT" dirty="0">
              <a:solidFill>
                <a:schemeClr val="tx1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165920" y="1320611"/>
            <a:ext cx="1944216" cy="1671346"/>
            <a:chOff x="1220654" y="762485"/>
            <a:chExt cx="1015007" cy="1015007"/>
          </a:xfrm>
        </p:grpSpPr>
        <p:sp>
          <p:nvSpPr>
            <p:cNvPr id="19" name="Oval 18"/>
            <p:cNvSpPr/>
            <p:nvPr/>
          </p:nvSpPr>
          <p:spPr>
            <a:xfrm>
              <a:off x="1220654" y="762485"/>
              <a:ext cx="1015007" cy="101500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1369298" y="911129"/>
              <a:ext cx="717719" cy="717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Agilidade</a:t>
              </a:r>
              <a:endParaRPr lang="pt-PT" sz="2000" kern="1200" dirty="0"/>
            </a:p>
          </p:txBody>
        </p:sp>
      </p:grpSp>
      <p:pic>
        <p:nvPicPr>
          <p:cNvPr id="11266" name="Picture 2" descr="http://2.bp.blogspot.com/_dFU38euImf8/TA2EcDd6I-I/AAAAAAAAATE/fHxCW7kQgtU/s1600/Capoei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0674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163086" y="260648"/>
            <a:ext cx="504056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800" dirty="0" smtClean="0">
                <a:solidFill>
                  <a:schemeClr val="accent6">
                    <a:lumMod val="75000"/>
                  </a:schemeClr>
                </a:solidFill>
              </a:rPr>
              <a:t>CAPACIDADES FÍSICAS</a:t>
            </a: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(Capacidades Condicionais e Coordenativas)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827584" y="1412776"/>
            <a:ext cx="748883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 smtClean="0">
                <a:solidFill>
                  <a:schemeClr val="tx1"/>
                </a:solidFill>
              </a:rPr>
              <a:t>O que acontece dentro do nosso corpo quando estamos em exercício físico?</a:t>
            </a:r>
            <a:endParaRPr lang="pt-PT" sz="18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4.bp.blogspot.com/_IQzqzmlXZTs/S3P5JVuV3WI/AAAAAAAAAD4/P-EhhEu0mjU/s400/Capacidade+f%C3%ADs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85873"/>
            <a:ext cx="3600400" cy="35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190365" y="476672"/>
            <a:ext cx="8630107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600" dirty="0" smtClean="0">
                <a:solidFill>
                  <a:schemeClr val="accent6">
                    <a:lumMod val="75000"/>
                  </a:schemeClr>
                </a:solidFill>
              </a:rPr>
              <a:t>ADAPTAÇÕES DO ORGANISMO DURANTE O EXERCÍCIO FÍSICO</a:t>
            </a:r>
            <a:endParaRPr lang="pt-PT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365" y="476672"/>
            <a:ext cx="8496943" cy="622920"/>
          </a:xfrm>
        </p:spPr>
        <p:txBody>
          <a:bodyPr>
            <a:noAutofit/>
          </a:bodyPr>
          <a:lstStyle/>
          <a:p>
            <a:r>
              <a:rPr lang="pt-PT" sz="2600" dirty="0" smtClean="0">
                <a:solidFill>
                  <a:schemeClr val="accent6">
                    <a:lumMod val="75000"/>
                  </a:schemeClr>
                </a:solidFill>
              </a:rPr>
              <a:t>ADAPTAÇÕES DO ORGANISMO DURANTE O EXERCÍCIO FÍSICO</a:t>
            </a:r>
            <a:endParaRPr lang="pt-PT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990565" y="1268760"/>
            <a:ext cx="4896544" cy="1440160"/>
            <a:chOff x="2124339" y="878197"/>
            <a:chExt cx="1571732" cy="649746"/>
          </a:xfrm>
        </p:grpSpPr>
        <p:sp>
          <p:nvSpPr>
            <p:cNvPr id="11" name="Rectângulo arredondado 10"/>
            <p:cNvSpPr/>
            <p:nvPr/>
          </p:nvSpPr>
          <p:spPr>
            <a:xfrm>
              <a:off x="2124339" y="878197"/>
              <a:ext cx="1571732" cy="6497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ângulo 11"/>
            <p:cNvSpPr/>
            <p:nvPr/>
          </p:nvSpPr>
          <p:spPr>
            <a:xfrm>
              <a:off x="2156057" y="909915"/>
              <a:ext cx="1508296" cy="586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800" dirty="0"/>
                <a:t>O e</a:t>
              </a:r>
              <a:r>
                <a:rPr lang="pt-PT" sz="2800" dirty="0" smtClean="0"/>
                <a:t>xercício </a:t>
              </a:r>
              <a:r>
                <a:rPr lang="pt-PT" sz="2800" dirty="0"/>
                <a:t>físico </a:t>
              </a:r>
              <a:r>
                <a:rPr lang="pt-PT" sz="2800" dirty="0" smtClean="0"/>
                <a:t>leva ao a</a:t>
              </a:r>
              <a:r>
                <a:rPr lang="pt-PT" sz="2800" kern="1200" dirty="0" smtClean="0"/>
                <a:t>umento da Frequência </a:t>
              </a:r>
              <a:r>
                <a:rPr lang="pt-PT" sz="2800" dirty="0" smtClean="0"/>
                <a:t>C</a:t>
              </a:r>
              <a:r>
                <a:rPr lang="pt-PT" sz="2800" kern="1200" dirty="0" smtClean="0"/>
                <a:t>ardíaca (</a:t>
              </a:r>
              <a:r>
                <a:rPr lang="pt-PT" sz="2800" kern="1200" dirty="0" err="1" smtClean="0"/>
                <a:t>Fc</a:t>
              </a:r>
              <a:r>
                <a:rPr lang="pt-PT" sz="2800" kern="1200" dirty="0" smtClean="0"/>
                <a:t>)</a:t>
              </a:r>
              <a:endParaRPr lang="pt-PT" sz="2800" kern="1200" dirty="0"/>
            </a:p>
          </p:txBody>
        </p:sp>
      </p:grpSp>
      <p:sp>
        <p:nvSpPr>
          <p:cNvPr id="8" name="Rectângulo 7"/>
          <p:cNvSpPr/>
          <p:nvPr/>
        </p:nvSpPr>
        <p:spPr>
          <a:xfrm>
            <a:off x="683568" y="2996952"/>
            <a:ext cx="78488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A razão para que tal aconteça é que o organismo necessita de uma maior quantidade de sangue no aparelho vascular (coração, veias, artérias e capilares).</a:t>
            </a:r>
          </a:p>
          <a:p>
            <a:pPr algn="just"/>
            <a:r>
              <a:rPr lang="pt-PT" dirty="0" smtClean="0"/>
              <a:t> Como sabemos o sangue transporta entre outras coisas, oxigénio, dióxido carbono e nutrientes. </a:t>
            </a:r>
          </a:p>
          <a:p>
            <a:pPr algn="just"/>
            <a:endParaRPr lang="pt-PT" sz="1200" dirty="0" smtClean="0"/>
          </a:p>
          <a:p>
            <a:pPr algn="just"/>
            <a:r>
              <a:rPr lang="pt-PT" sz="2800" dirty="0" smtClean="0">
                <a:solidFill>
                  <a:schemeClr val="accent6">
                    <a:lumMod val="75000"/>
                  </a:schemeClr>
                </a:solidFill>
              </a:rPr>
              <a:t>Porquê? </a:t>
            </a:r>
            <a:r>
              <a:rPr lang="pt-PT" dirty="0" smtClean="0"/>
              <a:t>Durante o exercício físico o organismo ao realizar um maior esforço, “consome” uma maior quantidade destas substâncias, esta é a razão pela qual a frequência cardíaca aumenta.</a:t>
            </a:r>
          </a:p>
          <a:p>
            <a:pPr algn="ctr"/>
            <a:endParaRPr lang="pt-PT" sz="1200" dirty="0" smtClean="0"/>
          </a:p>
          <a:p>
            <a:pPr algn="just"/>
            <a:r>
              <a:rPr lang="pt-PT" dirty="0" smtClean="0"/>
              <a:t>Para que possas perceber melhor, em repouso, a quantidade de sangue impulsionada por minuto pelo coração, ou débito cardíaco, ronda os 5 l, enquanto que durante um exercício físico pode atingir os 10 ou 20 l.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78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- </a:t>
            </a:r>
            <a:r>
              <a:rPr lang="pt-PT" sz="1400" dirty="0">
                <a:solidFill>
                  <a:schemeClr val="bg1"/>
                </a:solidFill>
              </a:rPr>
              <a:t>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17560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ubtítulo 2"/>
          <p:cNvSpPr txBox="1">
            <a:spLocks/>
          </p:cNvSpPr>
          <p:nvPr/>
        </p:nvSpPr>
        <p:spPr>
          <a:xfrm>
            <a:off x="378706" y="476672"/>
            <a:ext cx="8496943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600" smtClean="0">
                <a:solidFill>
                  <a:schemeClr val="accent6">
                    <a:lumMod val="75000"/>
                  </a:schemeClr>
                </a:solidFill>
              </a:rPr>
              <a:t>ADAPTAÇÕES DO ORGANISMO DURANTE O EXERCÍCIO FÍSICO</a:t>
            </a:r>
            <a:endParaRPr lang="pt-PT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- </a:t>
            </a:r>
            <a:r>
              <a:rPr lang="pt-PT" sz="1400" dirty="0">
                <a:solidFill>
                  <a:schemeClr val="bg1"/>
                </a:solidFill>
              </a:rPr>
              <a:t>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611560" y="2690395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A razão para que tal aconteça é que o organismo necessita de uma maior quantidade de </a:t>
            </a:r>
            <a:r>
              <a:rPr lang="pt-PT" dirty="0" smtClean="0"/>
              <a:t>oxigénio (O2) nos músculos.</a:t>
            </a:r>
          </a:p>
          <a:p>
            <a:pPr algn="just"/>
            <a:r>
              <a:rPr lang="pt-PT" dirty="0" smtClean="0"/>
              <a:t>Ao realizarmos exercício físico o consumo de oxigénio no nosso corpo aumenta consideravelmente e, ao mesmo tempo, o organismo liberta uma maior quantidade de dióxido de carbono que precisa ser eliminado.</a:t>
            </a:r>
            <a:endParaRPr lang="pt-PT" dirty="0"/>
          </a:p>
          <a:p>
            <a:pPr algn="just"/>
            <a:r>
              <a:rPr lang="pt-PT" dirty="0"/>
              <a:t> </a:t>
            </a:r>
            <a:r>
              <a:rPr lang="pt-PT" dirty="0" smtClean="0"/>
              <a:t>Como já sabes, </a:t>
            </a:r>
            <a:r>
              <a:rPr lang="pt-PT" dirty="0"/>
              <a:t>o sangue </a:t>
            </a:r>
            <a:r>
              <a:rPr lang="pt-PT" dirty="0" smtClean="0"/>
              <a:t>é o veículo que transporta o oxigénio e o </a:t>
            </a:r>
            <a:r>
              <a:rPr lang="pt-PT" dirty="0"/>
              <a:t>dióxido carbono </a:t>
            </a:r>
            <a:r>
              <a:rPr lang="pt-PT" dirty="0" smtClean="0"/>
              <a:t>. </a:t>
            </a:r>
            <a:endParaRPr lang="pt-PT" dirty="0"/>
          </a:p>
          <a:p>
            <a:pPr algn="just"/>
            <a:endParaRPr lang="pt-PT" sz="800" dirty="0"/>
          </a:p>
          <a:p>
            <a:pPr algn="just"/>
            <a:r>
              <a:rPr lang="pt-PT" sz="2800" dirty="0">
                <a:solidFill>
                  <a:schemeClr val="accent6">
                    <a:lumMod val="75000"/>
                  </a:schemeClr>
                </a:solidFill>
              </a:rPr>
              <a:t>Porquê? </a:t>
            </a:r>
            <a:r>
              <a:rPr lang="pt-PT" dirty="0"/>
              <a:t>Durante o exercício físico </a:t>
            </a:r>
            <a:r>
              <a:rPr lang="pt-PT" dirty="0" smtClean="0"/>
              <a:t>realizamos </a:t>
            </a:r>
            <a:r>
              <a:rPr lang="pt-PT" dirty="0"/>
              <a:t>um maior </a:t>
            </a:r>
            <a:r>
              <a:rPr lang="pt-PT" dirty="0" smtClean="0"/>
              <a:t>esforço físico, o que leva a um maior “consumo” de oxigénio e uma maior necessidade de eliminar os gases tóxicos (dióxido de carbono) </a:t>
            </a:r>
            <a:r>
              <a:rPr lang="pt-PT" dirty="0"/>
              <a:t>esta é a razão pela qual a frequência </a:t>
            </a:r>
            <a:r>
              <a:rPr lang="pt-PT" dirty="0" smtClean="0"/>
              <a:t>respiratória , ou seja a quantidade de ciclos respiratórios aumenta.</a:t>
            </a:r>
          </a:p>
          <a:p>
            <a:pPr algn="just"/>
            <a:endParaRPr lang="pt-PT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Um ciclo respiratório é uma inspiração e uma expiração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990565" y="1124744"/>
            <a:ext cx="4896544" cy="1440160"/>
            <a:chOff x="2124339" y="878197"/>
            <a:chExt cx="1571732" cy="649746"/>
          </a:xfrm>
        </p:grpSpPr>
        <p:sp>
          <p:nvSpPr>
            <p:cNvPr id="14" name="Rectângulo arredondado 13"/>
            <p:cNvSpPr/>
            <p:nvPr/>
          </p:nvSpPr>
          <p:spPr>
            <a:xfrm>
              <a:off x="2124339" y="878197"/>
              <a:ext cx="1571732" cy="6497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ângulo 14"/>
            <p:cNvSpPr/>
            <p:nvPr/>
          </p:nvSpPr>
          <p:spPr>
            <a:xfrm>
              <a:off x="2156057" y="909915"/>
              <a:ext cx="1508296" cy="586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800" dirty="0"/>
                <a:t>O e</a:t>
              </a:r>
              <a:r>
                <a:rPr lang="pt-PT" sz="2800" dirty="0" smtClean="0"/>
                <a:t>xercício </a:t>
              </a:r>
              <a:r>
                <a:rPr lang="pt-PT" sz="2800" dirty="0"/>
                <a:t>físico </a:t>
              </a:r>
              <a:r>
                <a:rPr lang="pt-PT" sz="2800" dirty="0" smtClean="0"/>
                <a:t>leva ao a</a:t>
              </a:r>
              <a:r>
                <a:rPr lang="pt-PT" sz="2800" kern="1200" dirty="0" smtClean="0"/>
                <a:t>umento da Frequência </a:t>
              </a:r>
              <a:r>
                <a:rPr lang="pt-PT" sz="2800" dirty="0" smtClean="0"/>
                <a:t>Respiratória</a:t>
              </a:r>
              <a:r>
                <a:rPr lang="pt-PT" sz="2800" kern="1200" dirty="0" smtClean="0"/>
                <a:t> (Fr)</a:t>
              </a:r>
              <a:endParaRPr lang="pt-PT" sz="2800" kern="1200" dirty="0"/>
            </a:p>
          </p:txBody>
        </p:sp>
      </p:grpSp>
      <p:sp>
        <p:nvSpPr>
          <p:cNvPr id="16" name="Subtítulo 2"/>
          <p:cNvSpPr txBox="1">
            <a:spLocks/>
          </p:cNvSpPr>
          <p:nvPr/>
        </p:nvSpPr>
        <p:spPr>
          <a:xfrm>
            <a:off x="190365" y="476672"/>
            <a:ext cx="8496943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600" smtClean="0">
                <a:solidFill>
                  <a:schemeClr val="accent6">
                    <a:lumMod val="75000"/>
                  </a:schemeClr>
                </a:solidFill>
              </a:rPr>
              <a:t>ADAPTAÇÕES DO ORGANISMO DURANTE O EXERCÍCIO FÍSICO</a:t>
            </a:r>
            <a:endParaRPr lang="pt-PT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- </a:t>
            </a:r>
            <a:r>
              <a:rPr lang="pt-PT" sz="1400" dirty="0">
                <a:solidFill>
                  <a:schemeClr val="bg1"/>
                </a:solidFill>
              </a:rPr>
              <a:t>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806707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ubtítulo 2"/>
          <p:cNvSpPr txBox="1">
            <a:spLocks/>
          </p:cNvSpPr>
          <p:nvPr/>
        </p:nvSpPr>
        <p:spPr>
          <a:xfrm>
            <a:off x="190365" y="476672"/>
            <a:ext cx="8496943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600" dirty="0" smtClean="0">
                <a:solidFill>
                  <a:schemeClr val="accent6">
                    <a:lumMod val="75000"/>
                  </a:schemeClr>
                </a:solidFill>
              </a:rPr>
              <a:t>ADAPTAÇÕES DO ORGANISMO DURANTE O EXERCÍCIO FÍSICO</a:t>
            </a:r>
            <a:endParaRPr lang="pt-PT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3000" dirty="0" smtClean="0">
                <a:solidFill>
                  <a:schemeClr val="accent2">
                    <a:lumMod val="75000"/>
                  </a:schemeClr>
                </a:solidFill>
              </a:rPr>
              <a:t>Relação entre Frequência Cardíaca e Frequência Respiratória</a:t>
            </a:r>
          </a:p>
          <a:p>
            <a:pPr marL="0" indent="0">
              <a:buNone/>
            </a:pPr>
            <a:endParaRPr lang="pt-PT" sz="2400" dirty="0" smtClean="0"/>
          </a:p>
          <a:p>
            <a:pPr marL="0" indent="0" algn="just">
              <a:buNone/>
            </a:pPr>
            <a:r>
              <a:rPr lang="pt-PT" sz="1800" dirty="0" smtClean="0"/>
              <a:t>Como já vimos o exercício físico (esforço) leva a que o organismo para poder dar resposta à exigência das situações, aumente a frequência cardíaca (logo que seja capaz de bombear uma maior quantidade de sangue para o nosso corpo). </a:t>
            </a:r>
          </a:p>
          <a:p>
            <a:pPr marL="0" indent="0" algn="just">
              <a:buNone/>
            </a:pPr>
            <a:endParaRPr lang="pt-PT" sz="1400" dirty="0"/>
          </a:p>
          <a:p>
            <a:pPr marL="0" indent="0" algn="just">
              <a:buNone/>
            </a:pPr>
            <a:r>
              <a:rPr lang="pt-PT" sz="1800" dirty="0" smtClean="0"/>
              <a:t>Sabemos que o sangue é o sistema de transporte de oxigénio, dióxido de carbono e nutrientes. Duas  destas substâncias são o oxigénio e o dióxido de carbono que durante o esforço vão ser consumidos/eliminados em maior quantidade daí o aumento da frequência respiratória. </a:t>
            </a:r>
          </a:p>
          <a:p>
            <a:pPr marL="0" indent="0" algn="just">
              <a:buNone/>
            </a:pPr>
            <a:endParaRPr lang="pt-PT" sz="1400" dirty="0" smtClean="0"/>
          </a:p>
          <a:p>
            <a:pPr marL="0" indent="0" algn="ctr">
              <a:buNone/>
            </a:pPr>
            <a:r>
              <a:rPr lang="pt-PT" sz="1800" dirty="0" smtClean="0">
                <a:solidFill>
                  <a:schemeClr val="accent2">
                    <a:lumMod val="75000"/>
                  </a:schemeClr>
                </a:solidFill>
              </a:rPr>
              <a:t>Em suma o aumento de uma das frequências leva ao aumenta da outra.</a:t>
            </a:r>
            <a:endParaRPr lang="pt-PT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90365" y="476672"/>
            <a:ext cx="8630107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600" dirty="0" smtClean="0">
                <a:solidFill>
                  <a:schemeClr val="accent6">
                    <a:lumMod val="75000"/>
                  </a:schemeClr>
                </a:solidFill>
              </a:rPr>
              <a:t>ADAPTAÇÕES DO ORGANISMO DURANTE O EXERCÍCIO FÍSICO</a:t>
            </a:r>
            <a:endParaRPr lang="pt-PT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72200" y="64283"/>
            <a:ext cx="26154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smtClean="0">
                <a:solidFill>
                  <a:schemeClr val="bg1"/>
                </a:solidFill>
              </a:rPr>
              <a:t>EDUCAÇÃO FÍSICA - 2º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8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9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- </a:t>
            </a:r>
            <a:r>
              <a:rPr lang="pt-PT" sz="1400" dirty="0">
                <a:solidFill>
                  <a:schemeClr val="bg1"/>
                </a:solidFill>
              </a:rPr>
              <a:t>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907704" y="1556792"/>
            <a:ext cx="4752528" cy="1440160"/>
            <a:chOff x="2092621" y="904483"/>
            <a:chExt cx="1571732" cy="649746"/>
          </a:xfrm>
        </p:grpSpPr>
        <p:sp>
          <p:nvSpPr>
            <p:cNvPr id="11" name="Rectângulo arredondado 10"/>
            <p:cNvSpPr/>
            <p:nvPr/>
          </p:nvSpPr>
          <p:spPr>
            <a:xfrm>
              <a:off x="2092621" y="904483"/>
              <a:ext cx="1571732" cy="6497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ângulo 11"/>
            <p:cNvSpPr/>
            <p:nvPr/>
          </p:nvSpPr>
          <p:spPr>
            <a:xfrm>
              <a:off x="2156057" y="909915"/>
              <a:ext cx="1508296" cy="586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800" kern="1200" dirty="0" smtClean="0"/>
                <a:t>O que é a Fadiga</a:t>
              </a:r>
              <a:endParaRPr lang="pt-PT" sz="2800" kern="1200" dirty="0"/>
            </a:p>
          </p:txBody>
        </p:sp>
      </p:grpSp>
      <p:sp>
        <p:nvSpPr>
          <p:cNvPr id="8" name="Rectângulo 7"/>
          <p:cNvSpPr/>
          <p:nvPr/>
        </p:nvSpPr>
        <p:spPr>
          <a:xfrm>
            <a:off x="755576" y="3356992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/>
              <a:t>É um alerta.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É um sinal de aviso que o nosso corpo nos envia para prevenir danos na saúde.</a:t>
            </a:r>
          </a:p>
          <a:p>
            <a:pPr algn="ctr"/>
            <a:endParaRPr lang="pt-PT" dirty="0" smtClean="0"/>
          </a:p>
          <a:p>
            <a:pPr algn="just"/>
            <a:r>
              <a:rPr lang="pt-PT" dirty="0" smtClean="0"/>
              <a:t>O exercício  físico realizado em excesso e ignorando os sinais de fadiga pode levar à morte.</a:t>
            </a:r>
          </a:p>
          <a:p>
            <a:pPr algn="ctr"/>
            <a:endParaRPr lang="pt-PT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90365" y="476672"/>
            <a:ext cx="8630107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600" dirty="0" smtClean="0">
                <a:solidFill>
                  <a:schemeClr val="accent6">
                    <a:lumMod val="75000"/>
                  </a:schemeClr>
                </a:solidFill>
              </a:rPr>
              <a:t>ADAPTAÇÕES DO ORGANISMO DURANTE O EXERCÍCIO FÍSICO</a:t>
            </a:r>
            <a:endParaRPr lang="pt-PT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907704" y="1196752"/>
            <a:ext cx="4752528" cy="1440160"/>
            <a:chOff x="2092621" y="904483"/>
            <a:chExt cx="1571732" cy="649746"/>
          </a:xfrm>
        </p:grpSpPr>
        <p:sp>
          <p:nvSpPr>
            <p:cNvPr id="11" name="Rectângulo arredondado 10"/>
            <p:cNvSpPr/>
            <p:nvPr/>
          </p:nvSpPr>
          <p:spPr>
            <a:xfrm>
              <a:off x="2092621" y="904483"/>
              <a:ext cx="1571732" cy="6497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ângulo 11"/>
            <p:cNvSpPr/>
            <p:nvPr/>
          </p:nvSpPr>
          <p:spPr>
            <a:xfrm>
              <a:off x="2156057" y="909915"/>
              <a:ext cx="1508296" cy="586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800" kern="1200" dirty="0" smtClean="0"/>
                <a:t>Sinais exteriores de fadiga</a:t>
              </a:r>
              <a:endParaRPr lang="pt-PT" sz="2800" kern="1200" dirty="0"/>
            </a:p>
          </p:txBody>
        </p:sp>
      </p:grpSp>
      <p:sp>
        <p:nvSpPr>
          <p:cNvPr id="8" name="Rectângulo 7"/>
          <p:cNvSpPr/>
          <p:nvPr/>
        </p:nvSpPr>
        <p:spPr>
          <a:xfrm>
            <a:off x="755576" y="2708920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/>
              <a:t>Dor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Tonturas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Falta de ar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Recuperação difícil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Aceleração e arritmia das frequências cardíacas e respiratórias</a:t>
            </a:r>
          </a:p>
          <a:p>
            <a:pPr algn="ctr"/>
            <a:r>
              <a:rPr lang="pt-PT" dirty="0" smtClean="0"/>
              <a:t> </a:t>
            </a:r>
          </a:p>
          <a:p>
            <a:pPr algn="ctr"/>
            <a:r>
              <a:rPr lang="pt-PT" dirty="0" smtClean="0"/>
              <a:t>Transpiração exagerada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Alterações no humor, personalidade</a:t>
            </a: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90365" y="476672"/>
            <a:ext cx="8630107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600" dirty="0" smtClean="0">
                <a:solidFill>
                  <a:schemeClr val="accent6">
                    <a:lumMod val="75000"/>
                  </a:schemeClr>
                </a:solidFill>
              </a:rPr>
              <a:t>ADAPTAÇÕES DO ORGANISMO DURANTE O EXERCÍCIO FÍSICO</a:t>
            </a:r>
            <a:endParaRPr lang="pt-PT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6420" y="404664"/>
            <a:ext cx="8136904" cy="622920"/>
          </a:xfrm>
        </p:spPr>
        <p:txBody>
          <a:bodyPr>
            <a:noAutofit/>
          </a:bodyPr>
          <a:lstStyle/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APTIDÃO FÍSICA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42499" y="2690336"/>
            <a:ext cx="77768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/>
              <a:t>(Maia J. 1988) </a:t>
            </a:r>
            <a:r>
              <a:rPr lang="pt-PT" dirty="0"/>
              <a:t>– é a capacidade de realizar níveis moderados ou vigorosos de </a:t>
            </a:r>
            <a:r>
              <a:rPr lang="pt-PT" dirty="0" smtClean="0"/>
              <a:t>atividade física sem </a:t>
            </a:r>
            <a:r>
              <a:rPr lang="pt-PT" dirty="0"/>
              <a:t>evidenciar níveis exagerados de fadiga. </a:t>
            </a:r>
            <a:endParaRPr lang="pt-PT" dirty="0" smtClean="0"/>
          </a:p>
          <a:p>
            <a:pPr algn="ctr"/>
            <a:r>
              <a:rPr lang="pt-PT" dirty="0" smtClean="0"/>
              <a:t>Esta </a:t>
            </a:r>
            <a:r>
              <a:rPr lang="pt-PT" dirty="0"/>
              <a:t>capacidade deve ser mantida toda a vida</a:t>
            </a:r>
            <a:r>
              <a:rPr lang="pt-PT" dirty="0" smtClean="0"/>
              <a:t>.</a:t>
            </a:r>
          </a:p>
          <a:p>
            <a:pPr algn="ctr"/>
            <a:endParaRPr lang="pt-PT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PT" dirty="0" smtClean="0"/>
              <a:t>Podemos também dizer, de uma forma mais simples, que é a capacidade ou conjunto de capacidades que nos permite dar a melhor resposta possível às exigências da </a:t>
            </a:r>
            <a:r>
              <a:rPr lang="pt-PT" dirty="0" err="1" smtClean="0"/>
              <a:t>atividade</a:t>
            </a:r>
            <a:r>
              <a:rPr lang="pt-PT" dirty="0" smtClean="0"/>
              <a:t> física, independentemente do seu grau de exigência.</a:t>
            </a:r>
            <a:endParaRPr lang="pt-PT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625858" y="1340768"/>
            <a:ext cx="8136904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O que é?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– 2º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5544616" cy="792088"/>
          </a:xfrm>
        </p:spPr>
        <p:txBody>
          <a:bodyPr>
            <a:normAutofit fontScale="55000" lnSpcReduction="20000"/>
          </a:bodyPr>
          <a:lstStyle/>
          <a:p>
            <a:r>
              <a:rPr lang="pt-PT" sz="5800" dirty="0" smtClean="0">
                <a:solidFill>
                  <a:schemeClr val="accent6">
                    <a:lumMod val="75000"/>
                  </a:schemeClr>
                </a:solidFill>
              </a:rPr>
              <a:t>CAPACIDADES FÍSICAS</a:t>
            </a: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(Capacidades Condicionais e Coordenativas)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40368" y="2708920"/>
            <a:ext cx="7732032" cy="62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>
                <a:solidFill>
                  <a:schemeClr val="tx1"/>
                </a:solidFill>
              </a:rPr>
              <a:t>As </a:t>
            </a:r>
            <a:r>
              <a:rPr lang="pt-PT" dirty="0">
                <a:solidFill>
                  <a:schemeClr val="tx1"/>
                </a:solidFill>
              </a:rPr>
              <a:t>c</a:t>
            </a:r>
            <a:r>
              <a:rPr lang="pt-PT" dirty="0" smtClean="0">
                <a:solidFill>
                  <a:schemeClr val="tx1"/>
                </a:solidFill>
              </a:rPr>
              <a:t>apacidades físicas referem-se </a:t>
            </a:r>
            <a:r>
              <a:rPr lang="pt-PT" dirty="0">
                <a:solidFill>
                  <a:schemeClr val="tx1"/>
                </a:solidFill>
              </a:rPr>
              <a:t>ás </a:t>
            </a:r>
            <a:r>
              <a:rPr lang="pt-PT" dirty="0" smtClean="0">
                <a:solidFill>
                  <a:schemeClr val="tx1"/>
                </a:solidFill>
              </a:rPr>
              <a:t>qualidades inatas </a:t>
            </a:r>
            <a:r>
              <a:rPr lang="pt-PT" dirty="0">
                <a:solidFill>
                  <a:schemeClr val="tx1"/>
                </a:solidFill>
              </a:rPr>
              <a:t>de uma pessoa como um talento, um potencial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PT" dirty="0" smtClean="0">
              <a:solidFill>
                <a:schemeClr val="tx1"/>
              </a:solidFill>
            </a:endParaRPr>
          </a:p>
          <a:p>
            <a:pPr algn="just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440368" y="3501008"/>
            <a:ext cx="7732032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35610" y="4869160"/>
            <a:ext cx="7732032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58242" y="1700808"/>
            <a:ext cx="7732032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O que são ?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467544" y="4123928"/>
            <a:ext cx="7822730" cy="62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>
                <a:solidFill>
                  <a:schemeClr val="tx1"/>
                </a:solidFill>
              </a:rPr>
              <a:t>Estas capacidades permitem-nos realizar diferentes acções motoras (movimentos) no dia a dia.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- </a:t>
            </a:r>
            <a:r>
              <a:rPr lang="pt-PT" sz="1400" dirty="0">
                <a:solidFill>
                  <a:schemeClr val="bg1"/>
                </a:solidFill>
              </a:rPr>
              <a:t>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36" y="153336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3000" dirty="0" smtClean="0">
                <a:solidFill>
                  <a:schemeClr val="accent6">
                    <a:lumMod val="75000"/>
                  </a:schemeClr>
                </a:solidFill>
              </a:rPr>
              <a:t>Depende de:</a:t>
            </a:r>
            <a:endParaRPr lang="pt-PT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4282381"/>
              </p:ext>
            </p:extLst>
          </p:nvPr>
        </p:nvGraphicFramePr>
        <p:xfrm>
          <a:off x="1259632" y="2185295"/>
          <a:ext cx="6264696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ubtítulo 2"/>
          <p:cNvSpPr txBox="1">
            <a:spLocks/>
          </p:cNvSpPr>
          <p:nvPr/>
        </p:nvSpPr>
        <p:spPr>
          <a:xfrm>
            <a:off x="4355976" y="1265734"/>
            <a:ext cx="360040" cy="417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b="1" dirty="0" smtClean="0">
                <a:solidFill>
                  <a:schemeClr val="accent2">
                    <a:lumMod val="75000"/>
                  </a:schemeClr>
                </a:solidFill>
              </a:rPr>
              <a:t>APTIDÃO FÍSICA</a:t>
            </a:r>
            <a:endParaRPr lang="pt-P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76420" y="404664"/>
            <a:ext cx="8136904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mtClean="0">
                <a:solidFill>
                  <a:schemeClr val="accent6">
                    <a:lumMod val="75000"/>
                  </a:schemeClr>
                </a:solidFill>
              </a:rPr>
              <a:t>APTIDÃO FÍSICA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29022788"/>
              </p:ext>
            </p:extLst>
          </p:nvPr>
        </p:nvGraphicFramePr>
        <p:xfrm>
          <a:off x="1115616" y="1052736"/>
          <a:ext cx="8136904" cy="528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ubtítulo 2"/>
          <p:cNvSpPr txBox="1">
            <a:spLocks/>
          </p:cNvSpPr>
          <p:nvPr/>
        </p:nvSpPr>
        <p:spPr>
          <a:xfrm>
            <a:off x="107504" y="1667459"/>
            <a:ext cx="3240360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000" dirty="0" smtClean="0">
                <a:solidFill>
                  <a:schemeClr val="accent6">
                    <a:lumMod val="75000"/>
                  </a:schemeClr>
                </a:solidFill>
              </a:rPr>
              <a:t>Componentes</a:t>
            </a:r>
            <a:endParaRPr lang="pt-PT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476420" y="404664"/>
            <a:ext cx="8136904" cy="622920"/>
          </a:xfrm>
        </p:spPr>
        <p:txBody>
          <a:bodyPr>
            <a:noAutofit/>
          </a:bodyPr>
          <a:lstStyle/>
          <a:p>
            <a:pPr algn="l"/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APTIDÃO FÍSICA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- </a:t>
            </a:r>
            <a:r>
              <a:rPr lang="pt-PT" sz="1400" dirty="0">
                <a:solidFill>
                  <a:schemeClr val="bg1"/>
                </a:solidFill>
              </a:rPr>
              <a:t>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311166" y="1700808"/>
            <a:ext cx="6660740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tx1"/>
                </a:solidFill>
              </a:rPr>
              <a:t>Como reconhecer a boa aptidão física?</a:t>
            </a:r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281218" y="2852936"/>
            <a:ext cx="696319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 smtClean="0">
                <a:solidFill>
                  <a:schemeClr val="tx1"/>
                </a:solidFill>
              </a:rPr>
              <a:t>Baixos valores das Frequências Cardíaca e Respiratória</a:t>
            </a:r>
          </a:p>
          <a:p>
            <a:r>
              <a:rPr lang="pt-PT" sz="1600" dirty="0" smtClean="0">
                <a:solidFill>
                  <a:schemeClr val="accent2">
                    <a:lumMod val="75000"/>
                  </a:schemeClr>
                </a:solidFill>
              </a:rPr>
              <a:t>(Melhor adaptação ao esforço – resultado do treino)</a:t>
            </a:r>
          </a:p>
          <a:p>
            <a:endParaRPr lang="pt-PT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PT" sz="1800" dirty="0" smtClean="0">
                <a:solidFill>
                  <a:schemeClr val="tx1"/>
                </a:solidFill>
              </a:rPr>
              <a:t>Recuperação rápida após o esforço físico. </a:t>
            </a:r>
          </a:p>
          <a:p>
            <a:r>
              <a:rPr lang="pt-PT" sz="1600" dirty="0" smtClean="0">
                <a:solidFill>
                  <a:schemeClr val="accent2">
                    <a:lumMod val="75000"/>
                  </a:schemeClr>
                </a:solidFill>
              </a:rPr>
              <a:t>(As frequências cardíaca e respiratória voltam rapidamente aos valores registados em repouso)</a:t>
            </a:r>
          </a:p>
          <a:p>
            <a:endParaRPr lang="pt-PT" sz="1800" dirty="0" smtClean="0">
              <a:solidFill>
                <a:schemeClr val="tx1"/>
              </a:solidFill>
            </a:endParaRPr>
          </a:p>
          <a:p>
            <a:r>
              <a:rPr lang="pt-PT" sz="1800" dirty="0" smtClean="0">
                <a:solidFill>
                  <a:schemeClr val="tx1"/>
                </a:solidFill>
              </a:rPr>
              <a:t>Baixa percentagem de gordura corporal.</a:t>
            </a:r>
          </a:p>
          <a:p>
            <a:r>
              <a:rPr lang="pt-PT" sz="1600" dirty="0" smtClean="0">
                <a:solidFill>
                  <a:schemeClr val="accent2">
                    <a:lumMod val="75000"/>
                  </a:schemeClr>
                </a:solidFill>
              </a:rPr>
              <a:t>(IMC dentro dos valores considerados saudáveis)</a:t>
            </a:r>
          </a:p>
          <a:p>
            <a:endParaRPr lang="pt-P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76420" y="404664"/>
            <a:ext cx="8136904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APTIDÃO FÍSICA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</a:rPr>
              <a:t>MANUTENÇÃO DA POSTURA E PRODUÇÃO DE </a:t>
            </a:r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MOVIMENTO</a:t>
            </a:r>
            <a:endParaRPr lang="pt-PT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A8B9A"/>
              </a:clrFrom>
              <a:clrTo>
                <a:srgbClr val="8A8B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2160240" cy="235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978889" cy="243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2311524" cy="171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1835696" y="2924944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000" dirty="0" smtClean="0">
                <a:solidFill>
                  <a:srgbClr val="008000"/>
                </a:solidFill>
              </a:rPr>
              <a:t>Como se produz o movimento?</a:t>
            </a:r>
            <a:endParaRPr lang="pt-PT" sz="3000" dirty="0">
              <a:solidFill>
                <a:srgbClr val="008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11560" y="1628800"/>
            <a:ext cx="77048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372200" y="64283"/>
            <a:ext cx="26154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 smtClean="0">
                <a:solidFill>
                  <a:schemeClr val="bg1"/>
                </a:solidFill>
              </a:rPr>
              <a:t>EDUCAÇÃO FÍSICA - 2º Ciclo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2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23528" y="1556792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 smtClean="0">
                <a:solidFill>
                  <a:srgbClr val="008000"/>
                </a:solidFill>
              </a:rPr>
              <a:t>Produz-se pela ação conjugada de vários músculos</a:t>
            </a:r>
            <a:endParaRPr lang="pt-PT" sz="2600" dirty="0">
              <a:solidFill>
                <a:srgbClr val="008000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280" y="554099"/>
            <a:ext cx="8229600" cy="998984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</a:rPr>
              <a:t>MANUTENÇÃO DA POSTURA E PRODUÇÃO DE </a:t>
            </a:r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MOVIMENTO</a:t>
            </a:r>
            <a:endParaRPr lang="pt-P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3528" y="4869160"/>
            <a:ext cx="59766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o 11"/>
          <p:cNvGrpSpPr/>
          <p:nvPr/>
        </p:nvGrpSpPr>
        <p:grpSpPr>
          <a:xfrm>
            <a:off x="3779912" y="1700808"/>
            <a:ext cx="4908545" cy="3974842"/>
            <a:chOff x="971600" y="1916832"/>
            <a:chExt cx="4908545" cy="39748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3707904" y="3284984"/>
              <a:ext cx="2172241" cy="2606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971600" y="1916832"/>
              <a:ext cx="3024336" cy="20432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5" name="Picture 2" descr="http://t0.gstatic.com/images?q=tbn:ANd9GcTiivfX_f96ypm8E41KX1LYwTFGpzkDQVHmjKy8dEnYK8pPAwDn"/>
          <p:cNvPicPr>
            <a:picLocks noChangeAspect="1" noChangeArrowheads="1"/>
          </p:cNvPicPr>
          <p:nvPr/>
        </p:nvPicPr>
        <p:blipFill>
          <a:blip r:embed="rId5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797511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372200" y="64283"/>
            <a:ext cx="26154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 smtClean="0">
                <a:solidFill>
                  <a:schemeClr val="bg1"/>
                </a:solidFill>
              </a:rPr>
              <a:t>EDUCAÇÃO FÍSICA - 2º Ciclo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 noGrp="1"/>
          </p:cNvSpPr>
          <p:nvPr>
            <p:ph type="ctrTitle"/>
          </p:nvPr>
        </p:nvSpPr>
        <p:spPr>
          <a:xfrm>
            <a:off x="6372225" y="63500"/>
            <a:ext cx="2616200" cy="43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 smtClean="0">
                <a:solidFill>
                  <a:schemeClr val="bg1"/>
                </a:solidFill>
              </a:rPr>
              <a:t>EDUCAÇÃO FÍSICA - 2º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281218" y="2852936"/>
            <a:ext cx="696319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781650" y="1558402"/>
            <a:ext cx="5299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rgbClr val="008000"/>
                </a:solidFill>
              </a:rPr>
              <a:t>O </a:t>
            </a:r>
            <a:r>
              <a:rPr lang="pt-PT" sz="2000" dirty="0">
                <a:solidFill>
                  <a:srgbClr val="008000"/>
                </a:solidFill>
              </a:rPr>
              <a:t>sistema musculo-articular na </a:t>
            </a:r>
            <a:r>
              <a:rPr lang="pt-PT" sz="2000" dirty="0" smtClean="0">
                <a:solidFill>
                  <a:srgbClr val="008000"/>
                </a:solidFill>
              </a:rPr>
              <a:t>contração muscular</a:t>
            </a:r>
            <a:endParaRPr lang="pt-PT" sz="2000" dirty="0">
              <a:solidFill>
                <a:srgbClr val="008000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795474" y="2211586"/>
            <a:ext cx="7272337" cy="3713905"/>
            <a:chOff x="1116013" y="1539615"/>
            <a:chExt cx="7272337" cy="3713905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116013" y="1539615"/>
              <a:ext cx="7272337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PT" dirty="0"/>
                <a:t>O nosso corpo tem cerca de 640 músculos, sendo o coração um poderoso músculo que bombeia o sangue e que alimenta o corpo.</a:t>
              </a:r>
            </a:p>
          </p:txBody>
        </p:sp>
        <p:pic>
          <p:nvPicPr>
            <p:cNvPr id="13" name="Picture 12" descr="ASA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139" y="2682392"/>
              <a:ext cx="2218739" cy="2519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258888" y="2205038"/>
              <a:ext cx="26939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sz="2000" b="1">
                  <a:solidFill>
                    <a:srgbClr val="00B0F0"/>
                  </a:solidFill>
                </a:rPr>
                <a:t>Musculatura anterior</a:t>
              </a:r>
            </a:p>
          </p:txBody>
        </p:sp>
        <p:pic>
          <p:nvPicPr>
            <p:cNvPr id="15" name="Picture 14" descr="ASA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635" y="2682392"/>
              <a:ext cx="1931181" cy="257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364163" y="2205038"/>
              <a:ext cx="28495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sz="2000" b="1">
                  <a:solidFill>
                    <a:srgbClr val="00B0F0"/>
                  </a:solidFill>
                </a:rPr>
                <a:t>Musculatura posterior</a:t>
              </a:r>
            </a:p>
          </p:txBody>
        </p:sp>
      </p:grpSp>
      <p:sp>
        <p:nvSpPr>
          <p:cNvPr id="19" name="Título 1"/>
          <p:cNvSpPr txBox="1">
            <a:spLocks/>
          </p:cNvSpPr>
          <p:nvPr/>
        </p:nvSpPr>
        <p:spPr>
          <a:xfrm>
            <a:off x="467544" y="54868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smtClean="0">
                <a:solidFill>
                  <a:schemeClr val="accent6">
                    <a:lumMod val="75000"/>
                  </a:schemeClr>
                </a:solidFill>
              </a:rPr>
              <a:t>MANUTENÇÃO DA POSTURA E PRODUÇÃO DE MOVIMENTO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2583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67545" y="1700808"/>
            <a:ext cx="81221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solidFill>
                  <a:schemeClr val="accent2">
                    <a:lumMod val="75000"/>
                  </a:schemeClr>
                </a:solidFill>
              </a:rPr>
              <a:t>O que são Músculos?  </a:t>
            </a:r>
          </a:p>
          <a:p>
            <a:pPr algn="ctr"/>
            <a:endParaRPr lang="pt-PT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pt-PT" dirty="0" smtClean="0"/>
              <a:t>São </a:t>
            </a:r>
            <a:r>
              <a:rPr lang="pt-PT" dirty="0"/>
              <a:t>estruturas anatômicas que apresentam a capacidade de se </a:t>
            </a:r>
            <a:r>
              <a:rPr lang="pt-PT" dirty="0" smtClean="0"/>
              <a:t>contrair e distender, </a:t>
            </a:r>
            <a:r>
              <a:rPr lang="pt-PT" dirty="0"/>
              <a:t>sob estímulos. O movimento só é possível devido a duas propriedades muito importantes que os músculos possuem: a </a:t>
            </a:r>
            <a:r>
              <a:rPr lang="pt-PT" b="1" dirty="0"/>
              <a:t>contratilidade </a:t>
            </a:r>
            <a:r>
              <a:rPr lang="pt-PT" dirty="0"/>
              <a:t>e a </a:t>
            </a:r>
            <a:r>
              <a:rPr lang="pt-PT" b="1" dirty="0"/>
              <a:t>elasticidade</a:t>
            </a:r>
            <a:r>
              <a:rPr lang="pt-PT" dirty="0"/>
              <a:t>. </a:t>
            </a:r>
          </a:p>
          <a:p>
            <a:endParaRPr lang="pt-P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4" y="3538176"/>
            <a:ext cx="4032448" cy="2250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06288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372200" y="64283"/>
            <a:ext cx="26154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 smtClean="0">
                <a:solidFill>
                  <a:schemeClr val="bg1"/>
                </a:solidFill>
              </a:rPr>
              <a:t>EDUCAÇÃO FÍSICA -2º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accent6">
                    <a:lumMod val="75000"/>
                  </a:schemeClr>
                </a:solidFill>
              </a:rPr>
              <a:t>MANUTENÇÃO DA POSTURA E PRODUÇÃO DE </a:t>
            </a:r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MOVIMENTO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8030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- </a:t>
            </a:r>
            <a:r>
              <a:rPr lang="pt-PT" sz="1400" dirty="0">
                <a:solidFill>
                  <a:schemeClr val="bg1"/>
                </a:solidFill>
              </a:rPr>
              <a:t>2</a:t>
            </a:r>
            <a:r>
              <a:rPr lang="pt-PT" sz="1400" dirty="0" smtClean="0">
                <a:solidFill>
                  <a:schemeClr val="bg1"/>
                </a:solidFill>
              </a:rPr>
              <a:t>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281218" y="2852936"/>
            <a:ext cx="696319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539552" y="2156284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dirty="0" smtClean="0"/>
              <a:t>Músculo esquelético 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/>
              <a:t>Músculo </a:t>
            </a:r>
            <a:r>
              <a:rPr lang="pt-PT" dirty="0" smtClean="0"/>
              <a:t>cardíaco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Músculo liso - </a:t>
            </a:r>
            <a:r>
              <a:rPr lang="pt-PT" sz="1200" b="1" dirty="0" smtClean="0">
                <a:solidFill>
                  <a:schemeClr val="accent2">
                    <a:lumMod val="75000"/>
                  </a:schemeClr>
                </a:solidFill>
              </a:rPr>
              <a:t>encontram-se nas </a:t>
            </a:r>
            <a:r>
              <a:rPr lang="pt-PT" sz="1200" b="1" dirty="0">
                <a:solidFill>
                  <a:schemeClr val="accent2">
                    <a:lumMod val="75000"/>
                  </a:schemeClr>
                </a:solidFill>
              </a:rPr>
              <a:t>paredes de órgãos ocos, tais como os vasos sanguíneos, na bexiga, no útero e no trato gastrointestinal</a:t>
            </a:r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PT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2050" name="Picture 2" descr="http://3.bp.blogspot.com/_6uzmiLBDoGI/TLWn-bkq2fI/AAAAAAAABjg/yUcb9caAhxg/s400/Geoff+Begnaud+Bicep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1" r="11190"/>
          <a:stretch/>
        </p:blipFill>
        <p:spPr bwMode="auto">
          <a:xfrm>
            <a:off x="4283968" y="2348880"/>
            <a:ext cx="1540768" cy="16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aturalidade.com.br/wp-content/uploads/2011/11/CORA%C3%87%C3%83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70" y="3961446"/>
            <a:ext cx="1512166" cy="15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67544" y="54868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MANUTENÇÃO DA POSTURA E PRODUÇÃO DE MOVIMENTO</a:t>
            </a:r>
            <a:endParaRPr lang="pt-PT" sz="3200" dirty="0"/>
          </a:p>
        </p:txBody>
      </p:sp>
      <p:sp>
        <p:nvSpPr>
          <p:cNvPr id="5" name="Rectângulo 4"/>
          <p:cNvSpPr/>
          <p:nvPr/>
        </p:nvSpPr>
        <p:spPr>
          <a:xfrm>
            <a:off x="2774736" y="1565453"/>
            <a:ext cx="3976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>
                <a:solidFill>
                  <a:schemeClr val="accent2">
                    <a:lumMod val="75000"/>
                  </a:schemeClr>
                </a:solidFill>
              </a:rPr>
              <a:t>Existem três tipos de músculo:</a:t>
            </a:r>
          </a:p>
        </p:txBody>
      </p:sp>
    </p:spTree>
    <p:extLst>
      <p:ext uri="{BB962C8B-B14F-4D97-AF65-F5344CB8AC3E}">
        <p14:creationId xmlns:p14="http://schemas.microsoft.com/office/powerpoint/2010/main" val="1227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– 2º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539552" y="2060848"/>
            <a:ext cx="4392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Do ponto de vista do movimento os músculos esqueléticos podem ser:</a:t>
            </a:r>
          </a:p>
          <a:p>
            <a:endParaRPr lang="pt-PT" dirty="0"/>
          </a:p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Agonistas</a:t>
            </a:r>
            <a:r>
              <a:rPr lang="pt-PT" dirty="0" smtClean="0"/>
              <a:t> - os que produzem o movimento</a:t>
            </a:r>
            <a:endParaRPr lang="pt-PT" dirty="0"/>
          </a:p>
          <a:p>
            <a:endParaRPr lang="pt-PT" dirty="0" smtClean="0">
              <a:solidFill>
                <a:srgbClr val="008000"/>
              </a:solidFill>
            </a:endParaRPr>
          </a:p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Antagonistas </a:t>
            </a:r>
            <a:r>
              <a:rPr lang="pt-PT" dirty="0" smtClean="0"/>
              <a:t>–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dirty="0" smtClean="0"/>
              <a:t>os “opostos” aos que produzem o movimento</a:t>
            </a:r>
          </a:p>
          <a:p>
            <a:endParaRPr lang="pt-PT" dirty="0"/>
          </a:p>
          <a:p>
            <a:endParaRPr lang="pt-PT" dirty="0" smtClean="0"/>
          </a:p>
        </p:txBody>
      </p:sp>
      <p:pic>
        <p:nvPicPr>
          <p:cNvPr id="6146" name="Picture 2" descr="http://4.bp.blogspot.com/_TYKXEPKoytc/SbWQsJ_4WlI/AAAAAAAACMI/WzS4ILL5Ekg/s320/miosar15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338031" cy="34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3" t="20868" r="24926" b="39335"/>
          <a:stretch/>
        </p:blipFill>
        <p:spPr bwMode="auto">
          <a:xfrm>
            <a:off x="2123728" y="4149080"/>
            <a:ext cx="3588023" cy="218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67544" y="54868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MANUTENÇÃO DA POSTURA E PRODUÇÃO DE MOVIMENTO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4289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– 2º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281218" y="2852936"/>
            <a:ext cx="696319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74" y="2276872"/>
            <a:ext cx="685782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67544" y="54868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MANUTENÇÃO DA POSTURA E PRODUÇÃO DE MOVIMENTO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9564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54542" y="2276872"/>
            <a:ext cx="797823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PT" sz="3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pt-PT" sz="3000" dirty="0" smtClean="0">
                <a:solidFill>
                  <a:schemeClr val="accent6">
                    <a:lumMod val="75000"/>
                  </a:schemeClr>
                </a:solidFill>
              </a:rPr>
              <a:t> Características:</a:t>
            </a:r>
            <a:endParaRPr lang="pt-PT" sz="3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sz="1600" dirty="0" smtClean="0"/>
          </a:p>
          <a:p>
            <a:r>
              <a:rPr lang="pt-PT" sz="2400" dirty="0" smtClean="0"/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• </a:t>
            </a:r>
            <a:r>
              <a:rPr lang="pt-PT" sz="2400" dirty="0">
                <a:solidFill>
                  <a:schemeClr val="tx1"/>
                </a:solidFill>
              </a:rPr>
              <a:t>São elementos essenciais para o rendimento motor;</a:t>
            </a:r>
          </a:p>
          <a:p>
            <a:r>
              <a:rPr lang="pt-PT" sz="2400" dirty="0" smtClean="0">
                <a:solidFill>
                  <a:schemeClr val="tx1"/>
                </a:solidFill>
              </a:rPr>
              <a:t>• São determinadas geneticamente;</a:t>
            </a:r>
          </a:p>
          <a:p>
            <a:r>
              <a:rPr lang="pt-PT" sz="2400" dirty="0" smtClean="0">
                <a:solidFill>
                  <a:schemeClr val="tx1"/>
                </a:solidFill>
              </a:rPr>
              <a:t>• Desenvolvem-se através do treino.</a:t>
            </a:r>
          </a:p>
          <a:p>
            <a:endParaRPr lang="pt-P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440368" y="3501008"/>
            <a:ext cx="7732032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37828" y="332656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800" dirty="0" smtClean="0">
                <a:solidFill>
                  <a:schemeClr val="accent6">
                    <a:lumMod val="75000"/>
                  </a:schemeClr>
                </a:solidFill>
              </a:rPr>
              <a:t>CAPACIDADES FÍSICAS</a:t>
            </a: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(Capacidades Condicionais e Coordenativas)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 descr="http://www.rena.edu.ve/SegundaEtapa/ciencias/imagenes/aerobicas%20(2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38" y="692696"/>
            <a:ext cx="203986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-2º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23528" y="171781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O</a:t>
            </a:r>
            <a:r>
              <a:rPr lang="pt-PT" dirty="0" smtClean="0"/>
              <a:t>s </a:t>
            </a:r>
            <a:r>
              <a:rPr lang="pt-PT" dirty="0"/>
              <a:t>sistemas cardiovascular e respiratório no aporte de oxigénio e substâncias energéticas </a:t>
            </a:r>
            <a:r>
              <a:rPr lang="pt-PT" dirty="0" smtClean="0"/>
              <a:t>ao músculo</a:t>
            </a:r>
            <a:r>
              <a:rPr lang="pt-PT" dirty="0"/>
              <a:t>, bem como na eliminação de produtos tóxicos;</a:t>
            </a:r>
          </a:p>
        </p:txBody>
      </p:sp>
      <p:sp>
        <p:nvSpPr>
          <p:cNvPr id="4" name="Rectângulo 3"/>
          <p:cNvSpPr/>
          <p:nvPr/>
        </p:nvSpPr>
        <p:spPr>
          <a:xfrm>
            <a:off x="629816" y="2564904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Sistema Circulatório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PT" sz="24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pt-PT" dirty="0">
                <a:solidFill>
                  <a:srgbClr val="000000"/>
                </a:solidFill>
                <a:latin typeface="+mj-lt"/>
              </a:rPr>
              <a:t>energia para o funcionamento dos músculos (fornecida pelo oxigénio e constituintes alimentares) é transportada pelo sangue até aos músculos em atividade.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srgbClr val="000000"/>
                </a:solidFill>
                <a:latin typeface="+mj-lt"/>
              </a:rPr>
              <a:t>O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coração </a:t>
            </a:r>
            <a:r>
              <a:rPr lang="pt-PT" dirty="0">
                <a:solidFill>
                  <a:srgbClr val="000000"/>
                </a:solidFill>
                <a:latin typeface="+mj-lt"/>
              </a:rPr>
              <a:t>funciona como uma bomba enviando o sangue com oxigénio, pelas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artérias</a:t>
            </a:r>
            <a:r>
              <a:rPr lang="pt-PT" dirty="0">
                <a:solidFill>
                  <a:srgbClr val="000000"/>
                </a:solidFill>
                <a:latin typeface="+mj-lt"/>
              </a:rPr>
              <a:t>, para todas as partes do corpo. O regresso do sangue ao coração faz-se pelas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veias</a:t>
            </a:r>
            <a:r>
              <a:rPr lang="pt-PT" dirty="0">
                <a:solidFill>
                  <a:srgbClr val="000000"/>
                </a:solidFill>
                <a:latin typeface="+mj-lt"/>
              </a:rPr>
              <a:t>, que transportam o sangue com dióxido de carbono.</a:t>
            </a:r>
          </a:p>
        </p:txBody>
      </p:sp>
      <p:pic>
        <p:nvPicPr>
          <p:cNvPr id="9" name="Picture 7" descr="AS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51" y="2564904"/>
            <a:ext cx="1754882" cy="3726275"/>
          </a:xfrm>
          <a:prstGeom prst="rect">
            <a:avLst/>
          </a:prstGeom>
          <a:noFill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67544" y="54868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MANUTENÇÃO DA POSTURA E PRODUÇÃO DE MOVIMENTO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6648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– 2º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 descr="http://biofis.hd1.com.br/arquivos/circulac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53" y="1625701"/>
            <a:ext cx="3744416" cy="50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67544" y="54868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MANUTENÇÃO DA POSTURA E PRODUÇÃO DE MOVIMENTO</a:t>
            </a:r>
            <a:endParaRPr lang="pt-PT" sz="3200" dirty="0"/>
          </a:p>
        </p:txBody>
      </p:sp>
      <p:sp>
        <p:nvSpPr>
          <p:cNvPr id="5" name="Rectângulo 4"/>
          <p:cNvSpPr/>
          <p:nvPr/>
        </p:nvSpPr>
        <p:spPr>
          <a:xfrm>
            <a:off x="467544" y="2564904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Os sistemas cardiovascular e respiratório no aporte de oxigénio e substâncias energéticas ao músculo, bem como na eliminação de produtos tóxicos;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– 2º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331640" y="1700808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8" descr="Untitle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5346"/>
            <a:ext cx="6753264" cy="37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67544" y="54868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MANUTENÇÃO DA POSTURA E PRODUÇÃO DE MOVIMENTO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3485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330"/>
            <a:ext cx="8229600" cy="921307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pt-PT" sz="3600" dirty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MANUTENÇÃO DA POSTURA E PRODUÇÃO DE </a:t>
            </a:r>
            <a:r>
              <a:rPr lang="pt-PT" sz="3600" dirty="0" smtClean="0">
                <a:solidFill>
                  <a:srgbClr val="F79646">
                    <a:lumMod val="75000"/>
                  </a:srgbClr>
                </a:solidFill>
                <a:ea typeface="+mn-ea"/>
                <a:cs typeface="+mn-cs"/>
              </a:rPr>
              <a:t>MOVIMENTO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383715" y="1412776"/>
            <a:ext cx="8229600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000" dirty="0">
                <a:solidFill>
                  <a:srgbClr val="008000"/>
                </a:solidFill>
              </a:rPr>
              <a:t>FORMA COMO SE RESPIRA</a:t>
            </a:r>
          </a:p>
          <a:p>
            <a:r>
              <a:rPr lang="pt-PT" sz="1800" dirty="0" smtClean="0"/>
              <a:t>Quando </a:t>
            </a:r>
            <a:r>
              <a:rPr lang="pt-PT" sz="1800" dirty="0"/>
              <a:t>se inspira, sente-se o ar (oxigénio) a entrar pelo nariz e pela boca. De seguida, o ar passa pelas restantes vias respiratórias até chegar aos pulmões. Daqui vai para o sangue e é transportado para os músculos. Através da expiração deita-se fora o ar com dióxido de carbono</a:t>
            </a:r>
            <a:r>
              <a:rPr lang="pt-PT" sz="1800" dirty="0" smtClean="0"/>
              <a:t>.</a:t>
            </a:r>
            <a:endParaRPr lang="pt-PT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0403"/>
            <a:ext cx="5328592" cy="329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6644460" y="3284984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dirty="0" smtClean="0">
                <a:latin typeface="Times New Roman"/>
                <a:cs typeface="Times New Roman"/>
              </a:rPr>
              <a:t>●   </a:t>
            </a:r>
            <a:r>
              <a:rPr lang="pt-PT" dirty="0" smtClean="0"/>
              <a:t>O </a:t>
            </a:r>
            <a:r>
              <a:rPr lang="pt-PT" dirty="0"/>
              <a:t>oxigénio e os alimentos são utilizados na produção de energia necessária para o movimento.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372200" y="64283"/>
            <a:ext cx="26154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 smtClean="0">
                <a:solidFill>
                  <a:schemeClr val="bg1"/>
                </a:solidFill>
              </a:rPr>
              <a:t>EDUCAÇÃO FÍSICA – 2º Ciclo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15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pt-PT" sz="3600" dirty="0" smtClean="0">
                <a:solidFill>
                  <a:schemeClr val="accent6">
                    <a:lumMod val="75000"/>
                  </a:schemeClr>
                </a:solidFill>
              </a:rPr>
              <a:t>MANUTENÇÃO DA POSTURA E PRODUÇÃO DE MOVIMENTO</a:t>
            </a:r>
            <a:endParaRPr lang="pt-PT" sz="360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251520" y="1484784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400" dirty="0" smtClean="0">
                <a:solidFill>
                  <a:srgbClr val="008000"/>
                </a:solidFill>
              </a:rPr>
              <a:t> </a:t>
            </a:r>
            <a:r>
              <a:rPr lang="pt-PT" sz="2800" dirty="0">
                <a:solidFill>
                  <a:srgbClr val="008000"/>
                </a:solidFill>
              </a:rPr>
              <a:t>O</a:t>
            </a:r>
            <a:r>
              <a:rPr lang="pt-PT" sz="2800" dirty="0" smtClean="0">
                <a:solidFill>
                  <a:srgbClr val="008000"/>
                </a:solidFill>
              </a:rPr>
              <a:t> </a:t>
            </a:r>
            <a:r>
              <a:rPr lang="pt-PT" sz="2800" dirty="0">
                <a:solidFill>
                  <a:srgbClr val="008000"/>
                </a:solidFill>
              </a:rPr>
              <a:t>sistema nervoso no </a:t>
            </a:r>
            <a:r>
              <a:rPr lang="pt-PT" sz="2800" dirty="0" smtClean="0">
                <a:solidFill>
                  <a:srgbClr val="008000"/>
                </a:solidFill>
              </a:rPr>
              <a:t>controlo </a:t>
            </a:r>
            <a:r>
              <a:rPr lang="pt-PT" sz="2800" dirty="0">
                <a:solidFill>
                  <a:srgbClr val="008000"/>
                </a:solidFill>
              </a:rPr>
              <a:t>do movimento</a:t>
            </a:r>
            <a:r>
              <a:rPr lang="pt-PT" sz="2800" dirty="0" smtClean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2636912"/>
            <a:ext cx="345638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1600" dirty="0"/>
              <a:t>É constituído pelo </a:t>
            </a:r>
            <a:r>
              <a:rPr lang="pt-PT" sz="1600" b="1" dirty="0"/>
              <a:t>sistema nervoso central </a:t>
            </a:r>
            <a:r>
              <a:rPr lang="pt-PT" sz="1600" dirty="0"/>
              <a:t>e pelo </a:t>
            </a:r>
            <a:r>
              <a:rPr lang="pt-PT" sz="1600" b="1" dirty="0"/>
              <a:t>sistema nervoso periférico. </a:t>
            </a:r>
            <a:r>
              <a:rPr lang="pt-PT" sz="1600" dirty="0"/>
              <a:t>O sistema nervoso central é formado pelo </a:t>
            </a:r>
            <a:r>
              <a:rPr lang="pt-PT" sz="1600" b="1" dirty="0"/>
              <a:t>encéfalo </a:t>
            </a:r>
            <a:endParaRPr lang="pt-PT" sz="1600" b="1" dirty="0" smtClean="0"/>
          </a:p>
          <a:p>
            <a:r>
              <a:rPr lang="pt-PT" sz="1600" dirty="0" smtClean="0"/>
              <a:t>(</a:t>
            </a:r>
            <a:r>
              <a:rPr lang="pt-PT" sz="1600" dirty="0"/>
              <a:t>constituído pelo </a:t>
            </a:r>
            <a:r>
              <a:rPr lang="pt-PT" sz="1600" b="1" dirty="0"/>
              <a:t>cérebro, cerebelo </a:t>
            </a:r>
            <a:r>
              <a:rPr lang="pt-PT" sz="1600" dirty="0"/>
              <a:t>e </a:t>
            </a:r>
            <a:r>
              <a:rPr lang="pt-PT" sz="1600" b="1" dirty="0"/>
              <a:t>bolbo raquidiano</a:t>
            </a:r>
            <a:r>
              <a:rPr lang="pt-PT" sz="1600" dirty="0"/>
              <a:t>) e pela </a:t>
            </a:r>
            <a:r>
              <a:rPr lang="pt-PT" sz="1600" b="1" dirty="0"/>
              <a:t>medula espinal</a:t>
            </a:r>
            <a:r>
              <a:rPr lang="pt-PT" sz="1600" dirty="0"/>
              <a:t>.</a:t>
            </a:r>
          </a:p>
          <a:p>
            <a:r>
              <a:rPr lang="pt-PT" sz="1600" dirty="0"/>
              <a:t>O sistema nervoso periférico é constituído pelos </a:t>
            </a:r>
            <a:r>
              <a:rPr lang="pt-PT" sz="1600" b="1" dirty="0"/>
              <a:t>nervos </a:t>
            </a:r>
            <a:r>
              <a:rPr lang="pt-PT" sz="1600" dirty="0"/>
              <a:t>(fazem a ligação entre o sistema nervoso central e as diversas partes do corpo).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536504" cy="4702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6012160" y="116632"/>
            <a:ext cx="282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EDUCAÇÃO FÍSICA – 2º Ciclo</a:t>
            </a:r>
          </a:p>
        </p:txBody>
      </p:sp>
    </p:spTree>
    <p:extLst>
      <p:ext uri="{BB962C8B-B14F-4D97-AF65-F5344CB8AC3E}">
        <p14:creationId xmlns:p14="http://schemas.microsoft.com/office/powerpoint/2010/main" val="612975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65823" y="1529364"/>
            <a:ext cx="5299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O </a:t>
            </a:r>
            <a:r>
              <a:rPr lang="pt-PT" dirty="0"/>
              <a:t>sistema nervoso no controlo do movimento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8" name="Picture 2" descr="http://1.bp.blogspot.com/_jEP6g-m9xjo/THrxCeZzILI/AAAAAAAAB08/4BKfO3z1p7Q/s1600/sistemanervoso1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2376264" cy="4317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.i.uol.com.br/licaodecasa/ensfundamental/ciencias/snc1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664296" cy="3277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6228184" y="39495"/>
            <a:ext cx="282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EDUCAÇÃO FÍSICA – 2º Ciclo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67544" y="54868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MANUTENÇÃO DA POSTURA E PRODUÇÃO DE MOVIMENTO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6324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Quadro Síntese </a:t>
            </a:r>
            <a:b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Efeitos produzidos pelo exercício físico</a:t>
            </a:r>
            <a:endParaRPr lang="pt-PT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51243"/>
              </p:ext>
            </p:extLst>
          </p:nvPr>
        </p:nvGraphicFramePr>
        <p:xfrm>
          <a:off x="899592" y="1196752"/>
          <a:ext cx="7704856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Efeitos produzidos pelo exercício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Efeitos na vida quotidiana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Melhora a coordenação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PT" sz="1400" dirty="0" smtClean="0"/>
                        <a:t>Melhora os reflexos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PT" sz="1400" dirty="0" smtClean="0"/>
                        <a:t>Melhora a velocidade</a:t>
                      </a:r>
                      <a:r>
                        <a:rPr lang="pt-PT" sz="1400" baseline="0" dirty="0" smtClean="0"/>
                        <a:t> de </a:t>
                      </a:r>
                      <a:r>
                        <a:rPr lang="pt-PT" sz="1400" baseline="0" dirty="0" err="1" smtClean="0"/>
                        <a:t>reação</a:t>
                      </a:r>
                      <a:endParaRPr lang="pt-PT" sz="14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t-PT" sz="1400" baseline="0" dirty="0" smtClean="0"/>
                        <a:t>Diminui o stress e a tensão nervosa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Alcança-se mais rendimento com menor esforço</a:t>
                      </a:r>
                    </a:p>
                    <a:p>
                      <a:r>
                        <a:rPr lang="pt-PT" sz="1400" dirty="0" smtClean="0"/>
                        <a:t>Diminui</a:t>
                      </a:r>
                      <a:r>
                        <a:rPr lang="pt-PT" sz="1400" baseline="0" dirty="0" smtClean="0"/>
                        <a:t> o risco de acidentes relacionados com a saúde</a:t>
                      </a:r>
                    </a:p>
                    <a:p>
                      <a:r>
                        <a:rPr lang="pt-PT" sz="1400" baseline="0" dirty="0" smtClean="0"/>
                        <a:t>O ânimo e a auto-estima melhoram</a:t>
                      </a:r>
                    </a:p>
                    <a:p>
                      <a:r>
                        <a:rPr lang="pt-PT" sz="1400" baseline="0" dirty="0" smtClean="0"/>
                        <a:t>Diminui a tendência para as depressões</a:t>
                      </a:r>
                      <a:endParaRPr lang="pt-P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Diminui</a:t>
                      </a:r>
                      <a:r>
                        <a:rPr lang="pt-PT" sz="1400" baseline="0" dirty="0" smtClean="0"/>
                        <a:t> a massa gorda</a:t>
                      </a:r>
                    </a:p>
                    <a:p>
                      <a:r>
                        <a:rPr lang="pt-PT" sz="1400" baseline="0" dirty="0" smtClean="0"/>
                        <a:t>Define a massa muscular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O</a:t>
                      </a:r>
                      <a:r>
                        <a:rPr lang="pt-PT" sz="1400" baseline="0" dirty="0" smtClean="0"/>
                        <a:t> peso e a gordura corporal diminuem</a:t>
                      </a:r>
                    </a:p>
                    <a:p>
                      <a:r>
                        <a:rPr lang="pt-PT" sz="1400" baseline="0" dirty="0" smtClean="0"/>
                        <a:t>O </a:t>
                      </a:r>
                      <a:r>
                        <a:rPr lang="pt-PT" sz="1400" baseline="0" dirty="0" err="1" smtClean="0"/>
                        <a:t>aspeto</a:t>
                      </a:r>
                      <a:r>
                        <a:rPr lang="pt-PT" sz="1400" baseline="0" dirty="0" smtClean="0"/>
                        <a:t> físico melhora</a:t>
                      </a:r>
                      <a:endParaRPr lang="pt-P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A quantidade de sangue bombeada</a:t>
                      </a:r>
                      <a:r>
                        <a:rPr lang="pt-PT" sz="1400" baseline="0" dirty="0" smtClean="0"/>
                        <a:t> pelo coração aumenta</a:t>
                      </a:r>
                    </a:p>
                    <a:p>
                      <a:r>
                        <a:rPr lang="pt-PT" sz="1400" baseline="0" dirty="0" smtClean="0"/>
                        <a:t>O número de pulsações por minuto diminui</a:t>
                      </a:r>
                    </a:p>
                    <a:p>
                      <a:r>
                        <a:rPr lang="pt-PT" sz="1400" baseline="0" dirty="0" smtClean="0"/>
                        <a:t>A recuperação após o esforço é mais rápida</a:t>
                      </a:r>
                    </a:p>
                    <a:p>
                      <a:r>
                        <a:rPr lang="pt-PT" sz="1400" baseline="0" dirty="0" smtClean="0"/>
                        <a:t>O nível de colesterol mantém-se nos níveis saudáveis</a:t>
                      </a:r>
                    </a:p>
                    <a:p>
                      <a:r>
                        <a:rPr lang="pt-PT" sz="1400" baseline="0" dirty="0" smtClean="0"/>
                        <a:t>O fluxo sanguíneo melhora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Diminui o risco de doenças, em particular as cardiovasculares e a diabetes</a:t>
                      </a:r>
                    </a:p>
                    <a:p>
                      <a:r>
                        <a:rPr lang="pt-PT" sz="1400" dirty="0" smtClean="0"/>
                        <a:t>A circulação sanguínea</a:t>
                      </a:r>
                      <a:r>
                        <a:rPr lang="pt-PT" sz="1400" baseline="0" dirty="0" smtClean="0"/>
                        <a:t> melhora prevenindo entre outras coisas as varizes</a:t>
                      </a:r>
                      <a:endParaRPr lang="pt-PT" sz="1400" dirty="0" smtClean="0"/>
                    </a:p>
                    <a:p>
                      <a:r>
                        <a:rPr lang="pt-PT" sz="1400" dirty="0" smtClean="0"/>
                        <a:t>A condição física geral melhora</a:t>
                      </a:r>
                    </a:p>
                    <a:p>
                      <a:endParaRPr lang="pt-P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A capacidade vital aumenta</a:t>
                      </a:r>
                    </a:p>
                    <a:p>
                      <a:r>
                        <a:rPr lang="pt-PT" sz="1400" dirty="0" smtClean="0"/>
                        <a:t>As trocas gasosas nos pulmões melhoram</a:t>
                      </a:r>
                    </a:p>
                    <a:p>
                      <a:r>
                        <a:rPr lang="pt-PT" sz="1400" dirty="0" smtClean="0"/>
                        <a:t>A oxigenação dos tecidos melhora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Suporta melhor o</a:t>
                      </a:r>
                      <a:r>
                        <a:rPr lang="pt-PT" sz="1400" baseline="0" dirty="0" smtClean="0"/>
                        <a:t> esforço e a fadiga</a:t>
                      </a:r>
                    </a:p>
                    <a:p>
                      <a:r>
                        <a:rPr lang="pt-PT" sz="1400" baseline="0" dirty="0" smtClean="0"/>
                        <a:t>Estímula a prática de um estilo de vida saudável</a:t>
                      </a:r>
                    </a:p>
                    <a:p>
                      <a:endParaRPr lang="pt-PT" sz="14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Os músculos ganham elasticidade,</a:t>
                      </a:r>
                      <a:r>
                        <a:rPr lang="pt-PT" sz="1400" baseline="0" dirty="0" smtClean="0"/>
                        <a:t> força e potência</a:t>
                      </a:r>
                    </a:p>
                    <a:p>
                      <a:r>
                        <a:rPr lang="pt-PT" sz="1400" baseline="0" dirty="0" smtClean="0"/>
                        <a:t>Os osso e ligamentos fortalecem-se</a:t>
                      </a:r>
                    </a:p>
                    <a:p>
                      <a:r>
                        <a:rPr lang="pt-PT" sz="1400" baseline="0" dirty="0" smtClean="0"/>
                        <a:t>O sistema articular ganha elasticidade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O rendimento muscular aumenta</a:t>
                      </a:r>
                    </a:p>
                    <a:p>
                      <a:r>
                        <a:rPr lang="pt-PT" sz="1400" dirty="0" smtClean="0"/>
                        <a:t>Diminui o risco de lesões</a:t>
                      </a:r>
                    </a:p>
                    <a:p>
                      <a:r>
                        <a:rPr lang="pt-PT" sz="1400" dirty="0" smtClean="0"/>
                        <a:t>Melhora a postura corporal</a:t>
                      </a:r>
                    </a:p>
                    <a:p>
                      <a:endParaRPr lang="pt-PT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6228184" y="39495"/>
            <a:ext cx="282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EDUCAÇÃO FÍSICA – 2º Ciclo</a:t>
            </a:r>
          </a:p>
        </p:txBody>
      </p:sp>
    </p:spTree>
    <p:extLst>
      <p:ext uri="{BB962C8B-B14F-4D97-AF65-F5344CB8AC3E}">
        <p14:creationId xmlns:p14="http://schemas.microsoft.com/office/powerpoint/2010/main" val="2354161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</a:t>
            </a:r>
            <a:r>
              <a:rPr lang="pt-PT" sz="1400" dirty="0">
                <a:solidFill>
                  <a:schemeClr val="bg1"/>
                </a:solidFill>
              </a:rPr>
              <a:t>FÍSICA – 2º Ciclo</a:t>
            </a:r>
            <a:br>
              <a:rPr lang="pt-PT" sz="1400" dirty="0">
                <a:solidFill>
                  <a:schemeClr val="bg1"/>
                </a:solidFill>
              </a:rPr>
            </a:b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852461" y="3140968"/>
            <a:ext cx="4222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DÚVIDAS?</a:t>
            </a:r>
          </a:p>
          <a:p>
            <a:endParaRPr lang="pt-PT" sz="2400" dirty="0" smtClean="0"/>
          </a:p>
          <a:p>
            <a:r>
              <a:rPr lang="pt-PT" sz="2400" dirty="0" smtClean="0"/>
              <a:t>OBRIGADO PELA ATENÇÃO</a:t>
            </a:r>
            <a:r>
              <a:rPr lang="pt-PT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P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7544" y="54868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MANUTENÇÃO DA POSTURA E PRODUÇÃO DE MOVIMENTO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5207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– 2º Ciclo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260648"/>
            <a:ext cx="5976664" cy="622920"/>
          </a:xfrm>
        </p:spPr>
        <p:txBody>
          <a:bodyPr>
            <a:noAutofit/>
          </a:bodyPr>
          <a:lstStyle/>
          <a:p>
            <a:r>
              <a:rPr lang="pt-PT" sz="4400" dirty="0" smtClean="0">
                <a:solidFill>
                  <a:schemeClr val="accent6">
                    <a:lumMod val="75000"/>
                  </a:schemeClr>
                </a:solidFill>
              </a:rPr>
              <a:t>Conhecimentos</a:t>
            </a:r>
            <a:endParaRPr lang="pt-PT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281218" y="2852936"/>
            <a:ext cx="696319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9172"/>
            <a:ext cx="6840760" cy="519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7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419872" y="3201984"/>
            <a:ext cx="252028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/>
              <a:t>Quais?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440368" y="3501008"/>
            <a:ext cx="7732032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6799693"/>
              </p:ext>
            </p:extLst>
          </p:nvPr>
        </p:nvGraphicFramePr>
        <p:xfrm>
          <a:off x="827584" y="1484784"/>
          <a:ext cx="63367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ubtítulo 2"/>
          <p:cNvSpPr txBox="1">
            <a:spLocks/>
          </p:cNvSpPr>
          <p:nvPr/>
        </p:nvSpPr>
        <p:spPr>
          <a:xfrm>
            <a:off x="495603" y="299354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800" dirty="0" smtClean="0">
                <a:solidFill>
                  <a:schemeClr val="accent6">
                    <a:lumMod val="75000"/>
                  </a:schemeClr>
                </a:solidFill>
              </a:rPr>
              <a:t>CAPACIDADES FÍSICAS</a:t>
            </a: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(Capacidades Condicionais e Coordenativas)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4791492"/>
              </p:ext>
            </p:extLst>
          </p:nvPr>
        </p:nvGraphicFramePr>
        <p:xfrm>
          <a:off x="1259632" y="1056332"/>
          <a:ext cx="2113856" cy="17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ubtítulo 2"/>
          <p:cNvSpPr txBox="1">
            <a:spLocks/>
          </p:cNvSpPr>
          <p:nvPr/>
        </p:nvSpPr>
        <p:spPr>
          <a:xfrm>
            <a:off x="827584" y="3140968"/>
            <a:ext cx="7488832" cy="62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tx1"/>
                </a:solidFill>
              </a:rPr>
              <a:t>É a capacidade </a:t>
            </a:r>
            <a:r>
              <a:rPr lang="pt-PT" dirty="0">
                <a:solidFill>
                  <a:schemeClr val="tx1"/>
                </a:solidFill>
              </a:rPr>
              <a:t>que permite vencer uma resistência ou opor-se a ela, com base na </a:t>
            </a:r>
            <a:r>
              <a:rPr lang="pt-PT" dirty="0" smtClean="0">
                <a:solidFill>
                  <a:schemeClr val="tx1"/>
                </a:solidFill>
              </a:rPr>
              <a:t>contração muscular.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794226" y="4077072"/>
            <a:ext cx="7488832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Tipos de Força:</a:t>
            </a:r>
          </a:p>
          <a:p>
            <a:pPr algn="just"/>
            <a:endParaRPr lang="pt-PT" sz="1400" dirty="0" smtClean="0"/>
          </a:p>
          <a:p>
            <a:pPr algn="just"/>
            <a:r>
              <a:rPr lang="pt-PT" sz="1800" b="1" dirty="0" smtClean="0">
                <a:solidFill>
                  <a:schemeClr val="accent2">
                    <a:lumMod val="75000"/>
                  </a:schemeClr>
                </a:solidFill>
              </a:rPr>
              <a:t>Geral </a:t>
            </a:r>
            <a:r>
              <a:rPr lang="pt-PT" sz="1800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pt-PT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800" dirty="0">
                <a:solidFill>
                  <a:schemeClr val="tx1"/>
                </a:solidFill>
              </a:rPr>
              <a:t>quando </a:t>
            </a:r>
            <a:r>
              <a:rPr lang="pt-PT" sz="1800" dirty="0" smtClean="0">
                <a:solidFill>
                  <a:schemeClr val="tx1"/>
                </a:solidFill>
              </a:rPr>
              <a:t>utilizamos vários grupos musculares em simultâneo.</a:t>
            </a:r>
          </a:p>
          <a:p>
            <a:pPr algn="just"/>
            <a:endParaRPr lang="pt-PT" sz="1800" dirty="0" smtClean="0"/>
          </a:p>
          <a:p>
            <a:pPr algn="just"/>
            <a:r>
              <a:rPr lang="pt-PT" sz="1800" b="1" dirty="0" smtClean="0">
                <a:solidFill>
                  <a:schemeClr val="accent2">
                    <a:lumMod val="75000"/>
                  </a:schemeClr>
                </a:solidFill>
              </a:rPr>
              <a:t>Específicas</a:t>
            </a:r>
            <a:r>
              <a:rPr lang="pt-PT" sz="1800" b="1" dirty="0" smtClean="0">
                <a:solidFill>
                  <a:srgbClr val="C00000"/>
                </a:solidFill>
              </a:rPr>
              <a:t> </a:t>
            </a:r>
            <a:r>
              <a:rPr lang="pt-PT" sz="1800" b="1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pt-PT" sz="1800" b="1" dirty="0"/>
              <a:t> </a:t>
            </a:r>
            <a:r>
              <a:rPr lang="pt-PT" sz="1800" dirty="0">
                <a:solidFill>
                  <a:schemeClr val="tx1"/>
                </a:solidFill>
              </a:rPr>
              <a:t>quando </a:t>
            </a:r>
            <a:r>
              <a:rPr lang="pt-PT" sz="1800" dirty="0" smtClean="0">
                <a:solidFill>
                  <a:schemeClr val="tx1"/>
                </a:solidFill>
              </a:rPr>
              <a:t>utilizamos grupos musculares específicos.</a:t>
            </a:r>
            <a:endParaRPr lang="pt-PT" sz="1800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legendspoon.com/wp-content/uploads/Preacher-Cur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46" y="494716"/>
            <a:ext cx="2088231" cy="22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ítulo 2"/>
          <p:cNvSpPr txBox="1">
            <a:spLocks/>
          </p:cNvSpPr>
          <p:nvPr/>
        </p:nvSpPr>
        <p:spPr>
          <a:xfrm>
            <a:off x="323528" y="260648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800" dirty="0" smtClean="0">
                <a:solidFill>
                  <a:schemeClr val="accent6">
                    <a:lumMod val="75000"/>
                  </a:schemeClr>
                </a:solidFill>
              </a:rPr>
              <a:t>CAPACIDADES FÍSICAS</a:t>
            </a: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(Capacidades Condicionais e Coordenativas)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827584" y="3140968"/>
            <a:ext cx="760519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 smtClean="0">
                <a:solidFill>
                  <a:schemeClr val="tx1"/>
                </a:solidFill>
              </a:rPr>
              <a:t>É a capacidade </a:t>
            </a:r>
            <a:r>
              <a:rPr lang="pt-PT" sz="2000" dirty="0">
                <a:solidFill>
                  <a:schemeClr val="tx1"/>
                </a:solidFill>
              </a:rPr>
              <a:t>do organismo de resistir </a:t>
            </a:r>
            <a:r>
              <a:rPr lang="pt-PT" sz="2000" dirty="0" smtClean="0">
                <a:solidFill>
                  <a:schemeClr val="tx1"/>
                </a:solidFill>
              </a:rPr>
              <a:t>ao esforço e </a:t>
            </a:r>
            <a:r>
              <a:rPr lang="pt-PT" sz="2000" dirty="0">
                <a:solidFill>
                  <a:schemeClr val="tx1"/>
                </a:solidFill>
              </a:rPr>
              <a:t>fadiga numa </a:t>
            </a:r>
            <a:r>
              <a:rPr lang="pt-PT" sz="2000" dirty="0" smtClean="0">
                <a:solidFill>
                  <a:schemeClr val="tx1"/>
                </a:solidFill>
              </a:rPr>
              <a:t>atividade  </a:t>
            </a:r>
            <a:r>
              <a:rPr lang="pt-PT" sz="2000" dirty="0">
                <a:solidFill>
                  <a:schemeClr val="tx1"/>
                </a:solidFill>
              </a:rPr>
              <a:t>prolongada e </a:t>
            </a:r>
            <a:r>
              <a:rPr lang="pt-PT" sz="2000" dirty="0" smtClean="0">
                <a:solidFill>
                  <a:schemeClr val="tx1"/>
                </a:solidFill>
              </a:rPr>
              <a:t>ser capaz de recuperar rapidamente (física e psiquicamente) </a:t>
            </a:r>
            <a:r>
              <a:rPr lang="pt-PT" sz="2000" dirty="0">
                <a:solidFill>
                  <a:schemeClr val="tx1"/>
                </a:solidFill>
              </a:rPr>
              <a:t>após </a:t>
            </a:r>
            <a:r>
              <a:rPr lang="pt-PT" sz="2000" dirty="0" smtClean="0">
                <a:solidFill>
                  <a:schemeClr val="tx1"/>
                </a:solidFill>
              </a:rPr>
              <a:t>o exercício físico.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446573" y="1268760"/>
            <a:ext cx="1938628" cy="1584176"/>
            <a:chOff x="3778160" y="1381621"/>
            <a:chExt cx="1300757" cy="1300757"/>
          </a:xfrm>
        </p:grpSpPr>
        <p:sp>
          <p:nvSpPr>
            <p:cNvPr id="12" name="Oval 11"/>
            <p:cNvSpPr/>
            <p:nvPr/>
          </p:nvSpPr>
          <p:spPr>
            <a:xfrm>
              <a:off x="3778160" y="1381621"/>
              <a:ext cx="1300757" cy="13007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968651" y="1572112"/>
              <a:ext cx="919775" cy="919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Resistência</a:t>
              </a:r>
              <a:endParaRPr lang="pt-PT" sz="2000" kern="1200" dirty="0"/>
            </a:p>
          </p:txBody>
        </p:sp>
      </p:grpSp>
      <p:sp>
        <p:nvSpPr>
          <p:cNvPr id="15" name="Subtítulo 2"/>
          <p:cNvSpPr txBox="1">
            <a:spLocks/>
          </p:cNvSpPr>
          <p:nvPr/>
        </p:nvSpPr>
        <p:spPr>
          <a:xfrm>
            <a:off x="683568" y="4437112"/>
            <a:ext cx="760519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 smtClean="0">
                <a:solidFill>
                  <a:schemeClr val="accent6">
                    <a:lumMod val="75000"/>
                  </a:schemeClr>
                </a:solidFill>
              </a:rPr>
              <a:t>Esta capacidade pode </a:t>
            </a:r>
            <a:r>
              <a:rPr lang="pt-PT" sz="4400" dirty="0">
                <a:solidFill>
                  <a:schemeClr val="accent6">
                    <a:lumMod val="75000"/>
                  </a:schemeClr>
                </a:solidFill>
              </a:rPr>
              <a:t>ser</a:t>
            </a:r>
            <a:r>
              <a:rPr lang="pt-PT" sz="4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l"/>
            <a:r>
              <a:rPr lang="pt-PT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sz="4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• Geral – </a:t>
            </a:r>
            <a:r>
              <a:rPr lang="pt-PT" dirty="0" smtClean="0">
                <a:solidFill>
                  <a:schemeClr val="tx1"/>
                </a:solidFill>
              </a:rPr>
              <a:t>quando é utilizada a generalidade da massa muscular total.</a:t>
            </a:r>
          </a:p>
          <a:p>
            <a:endParaRPr lang="pt-PT" sz="2000" dirty="0" smtClean="0">
              <a:solidFill>
                <a:schemeClr val="tx1"/>
              </a:solidFill>
            </a:endParaRPr>
          </a:p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• Local – </a:t>
            </a:r>
            <a:r>
              <a:rPr lang="pt-PT" dirty="0" smtClean="0">
                <a:solidFill>
                  <a:schemeClr val="tx1"/>
                </a:solidFill>
              </a:rPr>
              <a:t>quando é utilizada apenas grupos específicos da massa muscular.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2.bp.blogspot.com/_nFskBxN2o6o/TKHpXbTVNPI/AAAAAAAAA_E/viaIyn_PplA/s320/esteira_0202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64" y="83671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323528" y="260648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800" dirty="0" smtClean="0">
                <a:solidFill>
                  <a:schemeClr val="accent6">
                    <a:lumMod val="75000"/>
                  </a:schemeClr>
                </a:solidFill>
              </a:rPr>
              <a:t>CAPACIDADES FÍSICAS</a:t>
            </a: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(Capacidades Condicionais e Coordenativas)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683568" y="3140968"/>
            <a:ext cx="7715675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>
                <a:solidFill>
                  <a:schemeClr val="tx1"/>
                </a:solidFill>
              </a:rPr>
              <a:t>É</a:t>
            </a:r>
            <a:r>
              <a:rPr lang="pt-PT" sz="1800" dirty="0" smtClean="0">
                <a:solidFill>
                  <a:schemeClr val="tx1"/>
                </a:solidFill>
              </a:rPr>
              <a:t> </a:t>
            </a:r>
            <a:r>
              <a:rPr lang="pt-PT" sz="1800" dirty="0">
                <a:solidFill>
                  <a:schemeClr val="tx1"/>
                </a:solidFill>
              </a:rPr>
              <a:t>a capacidade de </a:t>
            </a:r>
            <a:r>
              <a:rPr lang="pt-PT" sz="1800" dirty="0" smtClean="0">
                <a:solidFill>
                  <a:schemeClr val="tx1"/>
                </a:solidFill>
              </a:rPr>
              <a:t>executar grandes amplitudes articulares por </a:t>
            </a:r>
            <a:r>
              <a:rPr lang="pt-PT" sz="1800" dirty="0">
                <a:solidFill>
                  <a:schemeClr val="tx1"/>
                </a:solidFill>
              </a:rPr>
              <a:t>si </a:t>
            </a:r>
            <a:r>
              <a:rPr lang="pt-PT" sz="1800" dirty="0" smtClean="0">
                <a:solidFill>
                  <a:schemeClr val="tx1"/>
                </a:solidFill>
              </a:rPr>
              <a:t>mesmo (</a:t>
            </a:r>
            <a:r>
              <a:rPr lang="pt-PT" sz="1800" dirty="0" err="1" smtClean="0">
                <a:solidFill>
                  <a:schemeClr val="tx1"/>
                </a:solidFill>
              </a:rPr>
              <a:t>ativo</a:t>
            </a:r>
            <a:r>
              <a:rPr lang="pt-PT" sz="1800" dirty="0" smtClean="0">
                <a:solidFill>
                  <a:schemeClr val="tx1"/>
                </a:solidFill>
              </a:rPr>
              <a:t>) </a:t>
            </a:r>
            <a:r>
              <a:rPr lang="pt-PT" sz="1800" dirty="0">
                <a:solidFill>
                  <a:schemeClr val="tx1"/>
                </a:solidFill>
              </a:rPr>
              <a:t>ou por influência auxiliar de </a:t>
            </a:r>
            <a:r>
              <a:rPr lang="pt-PT" sz="1800" dirty="0" smtClean="0">
                <a:solidFill>
                  <a:schemeClr val="tx1"/>
                </a:solidFill>
              </a:rPr>
              <a:t>forças externas (passivo).</a:t>
            </a:r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683567" y="4149080"/>
            <a:ext cx="7715675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400" dirty="0">
                <a:solidFill>
                  <a:schemeClr val="accent6">
                    <a:lumMod val="75000"/>
                  </a:schemeClr>
                </a:solidFill>
              </a:rPr>
              <a:t>Esta capacidade pode ser:</a:t>
            </a:r>
          </a:p>
          <a:p>
            <a:pPr algn="l"/>
            <a:endParaRPr lang="pt-PT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Geral – </a:t>
            </a:r>
            <a:r>
              <a:rPr lang="pt-PT" dirty="0">
                <a:solidFill>
                  <a:schemeClr val="tx1"/>
                </a:solidFill>
              </a:rPr>
              <a:t>consiste na amplitude normal de oscilação das articulações, </a:t>
            </a:r>
            <a:r>
              <a:rPr lang="pt-PT" dirty="0" smtClean="0">
                <a:solidFill>
                  <a:schemeClr val="tx1"/>
                </a:solidFill>
              </a:rPr>
              <a:t>especialmente nas principais </a:t>
            </a:r>
            <a:r>
              <a:rPr lang="pt-PT" dirty="0">
                <a:solidFill>
                  <a:schemeClr val="tx1"/>
                </a:solidFill>
              </a:rPr>
              <a:t>articulações: ombros, anca e coluna vertebral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PT" sz="2000" dirty="0">
              <a:solidFill>
                <a:schemeClr val="tx1"/>
              </a:solidFill>
            </a:endParaRPr>
          </a:p>
          <a:p>
            <a:pPr algn="just"/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Específica – </a:t>
            </a:r>
            <a:r>
              <a:rPr lang="pt-PT" dirty="0">
                <a:solidFill>
                  <a:schemeClr val="tx1"/>
                </a:solidFill>
              </a:rPr>
              <a:t>consiste na amplitude necessária para a realização de </a:t>
            </a:r>
            <a:r>
              <a:rPr lang="pt-PT" dirty="0" smtClean="0">
                <a:solidFill>
                  <a:schemeClr val="tx1"/>
                </a:solidFill>
              </a:rPr>
              <a:t>movimentos específicos </a:t>
            </a:r>
            <a:r>
              <a:rPr lang="pt-PT" dirty="0">
                <a:solidFill>
                  <a:schemeClr val="tx1"/>
                </a:solidFill>
              </a:rPr>
              <a:t>de cada modalidade.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475324" y="1196752"/>
            <a:ext cx="2016224" cy="1637369"/>
            <a:chOff x="2366470" y="2642488"/>
            <a:chExt cx="1331909" cy="1420429"/>
          </a:xfrm>
        </p:grpSpPr>
        <p:sp>
          <p:nvSpPr>
            <p:cNvPr id="16" name="Oval 15"/>
            <p:cNvSpPr/>
            <p:nvPr/>
          </p:nvSpPr>
          <p:spPr>
            <a:xfrm>
              <a:off x="2366470" y="2642488"/>
              <a:ext cx="1331909" cy="14204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2588112" y="2952651"/>
              <a:ext cx="919775" cy="919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Flexibilidade</a:t>
              </a:r>
              <a:endParaRPr lang="pt-PT" sz="2000" kern="1200" dirty="0"/>
            </a:p>
          </p:txBody>
        </p:sp>
      </p:grpSp>
      <p:pic>
        <p:nvPicPr>
          <p:cNvPr id="8194" name="Picture 2" descr="http://3.bp.blogspot.com/-yEdld0lTrTE/TV8ojDLZ7tI/AAAAAAAABOo/QYxehg0jIyY/s1600/stretching-01-600x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0" r="13407"/>
          <a:stretch/>
        </p:blipFill>
        <p:spPr bwMode="auto">
          <a:xfrm>
            <a:off x="5220072" y="980728"/>
            <a:ext cx="3444060" cy="16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ítulo 2"/>
          <p:cNvSpPr txBox="1">
            <a:spLocks/>
          </p:cNvSpPr>
          <p:nvPr/>
        </p:nvSpPr>
        <p:spPr>
          <a:xfrm>
            <a:off x="323528" y="260648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800" dirty="0" smtClean="0">
                <a:solidFill>
                  <a:schemeClr val="accent6">
                    <a:lumMod val="75000"/>
                  </a:schemeClr>
                </a:solidFill>
              </a:rPr>
              <a:t>CAPACIDADES FÍSICAS</a:t>
            </a: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(Capacidades Condicionais e Coordenativas)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845329" y="2924944"/>
            <a:ext cx="76051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800" dirty="0" smtClean="0">
                <a:solidFill>
                  <a:schemeClr val="tx1"/>
                </a:solidFill>
              </a:rPr>
              <a:t>É </a:t>
            </a:r>
            <a:r>
              <a:rPr lang="pt-PT" sz="1800" dirty="0">
                <a:solidFill>
                  <a:schemeClr val="tx1"/>
                </a:solidFill>
              </a:rPr>
              <a:t>a capacidade de executar movimentos no mais curto espaço de tempo.</a:t>
            </a: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78029" y="3501008"/>
            <a:ext cx="8198427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4200" dirty="0">
                <a:solidFill>
                  <a:schemeClr val="accent6">
                    <a:lumMod val="75000"/>
                  </a:schemeClr>
                </a:solidFill>
              </a:rPr>
              <a:t>Esta capacidade pode </a:t>
            </a:r>
            <a:r>
              <a:rPr lang="pt-PT" sz="4200" dirty="0" smtClean="0">
                <a:solidFill>
                  <a:schemeClr val="accent6">
                    <a:lumMod val="75000"/>
                  </a:schemeClr>
                </a:solidFill>
              </a:rPr>
              <a:t>ser definida por:</a:t>
            </a:r>
          </a:p>
          <a:p>
            <a:pPr algn="l"/>
            <a:endParaRPr lang="pt-PT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PT" sz="3800" dirty="0" smtClean="0">
                <a:solidFill>
                  <a:schemeClr val="accent2">
                    <a:lumMod val="75000"/>
                  </a:schemeClr>
                </a:solidFill>
              </a:rPr>
              <a:t>Velocidade </a:t>
            </a:r>
            <a:r>
              <a:rPr lang="pt-PT" sz="3800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PT" sz="3800" dirty="0" smtClean="0">
                <a:solidFill>
                  <a:schemeClr val="accent2">
                    <a:lumMod val="75000"/>
                  </a:schemeClr>
                </a:solidFill>
              </a:rPr>
              <a:t>reação </a:t>
            </a:r>
            <a:r>
              <a:rPr lang="pt-PT" sz="3800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pt-PT" sz="3800" dirty="0">
                <a:solidFill>
                  <a:schemeClr val="tx1"/>
                </a:solidFill>
              </a:rPr>
              <a:t>é a capacidade de reagir tão rápido quanto possível a </a:t>
            </a:r>
            <a:r>
              <a:rPr lang="pt-PT" sz="3800" dirty="0" smtClean="0">
                <a:solidFill>
                  <a:schemeClr val="tx1"/>
                </a:solidFill>
              </a:rPr>
              <a:t>um estímulo </a:t>
            </a:r>
            <a:r>
              <a:rPr lang="pt-PT" sz="3800" dirty="0">
                <a:solidFill>
                  <a:schemeClr val="tx1"/>
                </a:solidFill>
              </a:rPr>
              <a:t>ou a um sinal</a:t>
            </a:r>
            <a:r>
              <a:rPr lang="pt-PT" sz="3800" dirty="0" smtClean="0">
                <a:solidFill>
                  <a:schemeClr val="tx1"/>
                </a:solidFill>
              </a:rPr>
              <a:t>.</a:t>
            </a:r>
          </a:p>
          <a:p>
            <a:endParaRPr lang="pt-PT" sz="1700" dirty="0">
              <a:solidFill>
                <a:schemeClr val="tx1"/>
              </a:solidFill>
            </a:endParaRPr>
          </a:p>
          <a:p>
            <a:pPr algn="l"/>
            <a:r>
              <a:rPr lang="pt-PT" sz="3800" dirty="0" smtClean="0">
                <a:solidFill>
                  <a:schemeClr val="accent2">
                    <a:lumMod val="75000"/>
                  </a:schemeClr>
                </a:solidFill>
              </a:rPr>
              <a:t>Velocidade de </a:t>
            </a:r>
            <a:r>
              <a:rPr lang="pt-PT" sz="3800" dirty="0">
                <a:solidFill>
                  <a:schemeClr val="accent2">
                    <a:lumMod val="75000"/>
                  </a:schemeClr>
                </a:solidFill>
              </a:rPr>
              <a:t>deslocamento – </a:t>
            </a:r>
            <a:r>
              <a:rPr lang="pt-PT" sz="3800" dirty="0">
                <a:solidFill>
                  <a:schemeClr val="tx1"/>
                </a:solidFill>
              </a:rPr>
              <a:t>é a capacidade </a:t>
            </a:r>
            <a:r>
              <a:rPr lang="pt-PT" sz="3800" dirty="0" smtClean="0">
                <a:solidFill>
                  <a:schemeClr val="tx1"/>
                </a:solidFill>
              </a:rPr>
              <a:t>de executar </a:t>
            </a:r>
            <a:r>
              <a:rPr lang="pt-PT" sz="3800" dirty="0" err="1" smtClean="0">
                <a:solidFill>
                  <a:schemeClr val="tx1"/>
                </a:solidFill>
              </a:rPr>
              <a:t>ações</a:t>
            </a:r>
            <a:r>
              <a:rPr lang="pt-PT" sz="3800" dirty="0" smtClean="0">
                <a:solidFill>
                  <a:schemeClr val="tx1"/>
                </a:solidFill>
              </a:rPr>
              <a:t> motoras </a:t>
            </a:r>
            <a:r>
              <a:rPr lang="pt-PT" sz="3800" dirty="0">
                <a:solidFill>
                  <a:schemeClr val="tx1"/>
                </a:solidFill>
              </a:rPr>
              <a:t>com a maior rapidez possível na unidade de tempo</a:t>
            </a:r>
            <a:r>
              <a:rPr lang="pt-PT" sz="3800" dirty="0" smtClean="0">
                <a:solidFill>
                  <a:schemeClr val="tx1"/>
                </a:solidFill>
              </a:rPr>
              <a:t>.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pPr algn="l"/>
            <a:r>
              <a:rPr lang="pt-PT" sz="3800" dirty="0" smtClean="0">
                <a:solidFill>
                  <a:schemeClr val="accent2">
                    <a:lumMod val="75000"/>
                  </a:schemeClr>
                </a:solidFill>
              </a:rPr>
              <a:t>Velocidade de </a:t>
            </a:r>
            <a:r>
              <a:rPr lang="pt-PT" sz="3800" dirty="0">
                <a:solidFill>
                  <a:schemeClr val="accent2">
                    <a:lumMod val="75000"/>
                  </a:schemeClr>
                </a:solidFill>
              </a:rPr>
              <a:t>execução – </a:t>
            </a:r>
            <a:r>
              <a:rPr lang="pt-PT" sz="3800" dirty="0">
                <a:solidFill>
                  <a:schemeClr val="tx1"/>
                </a:solidFill>
              </a:rPr>
              <a:t>é a capacidade de </a:t>
            </a:r>
            <a:r>
              <a:rPr lang="pt-PT" sz="3800" dirty="0" smtClean="0">
                <a:solidFill>
                  <a:schemeClr val="tx1"/>
                </a:solidFill>
              </a:rPr>
              <a:t>executar uma </a:t>
            </a:r>
            <a:r>
              <a:rPr lang="pt-PT" sz="3800" dirty="0" err="1">
                <a:solidFill>
                  <a:schemeClr val="tx1"/>
                </a:solidFill>
              </a:rPr>
              <a:t>a</a:t>
            </a:r>
            <a:r>
              <a:rPr lang="pt-PT" sz="3800" dirty="0" err="1" smtClean="0">
                <a:solidFill>
                  <a:schemeClr val="tx1"/>
                </a:solidFill>
              </a:rPr>
              <a:t>cão</a:t>
            </a:r>
            <a:r>
              <a:rPr lang="pt-PT" sz="3800" dirty="0" smtClean="0">
                <a:solidFill>
                  <a:schemeClr val="tx1"/>
                </a:solidFill>
              </a:rPr>
              <a:t> </a:t>
            </a:r>
            <a:r>
              <a:rPr lang="pt-PT" sz="3800" dirty="0">
                <a:solidFill>
                  <a:schemeClr val="tx1"/>
                </a:solidFill>
              </a:rPr>
              <a:t>motora (gesto unitário) com a máxima rapidez de </a:t>
            </a:r>
            <a:r>
              <a:rPr lang="pt-PT" sz="3800" dirty="0" smtClean="0">
                <a:solidFill>
                  <a:schemeClr val="tx1"/>
                </a:solidFill>
              </a:rPr>
              <a:t>contração </a:t>
            </a:r>
            <a:r>
              <a:rPr lang="pt-PT" sz="3800" dirty="0">
                <a:solidFill>
                  <a:schemeClr val="tx1"/>
                </a:solidFill>
              </a:rPr>
              <a:t>muscular.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526439" y="1105815"/>
            <a:ext cx="1926471" cy="1602606"/>
            <a:chOff x="1513078" y="2837255"/>
            <a:chExt cx="1226343" cy="1226343"/>
          </a:xfrm>
        </p:grpSpPr>
        <p:sp>
          <p:nvSpPr>
            <p:cNvPr id="19" name="Oval 18"/>
            <p:cNvSpPr/>
            <p:nvPr/>
          </p:nvSpPr>
          <p:spPr>
            <a:xfrm>
              <a:off x="1513078" y="2837255"/>
              <a:ext cx="1226343" cy="12263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1692672" y="3016849"/>
              <a:ext cx="867155" cy="867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Velocidade</a:t>
              </a:r>
              <a:endParaRPr lang="pt-PT" sz="2000" kern="1200" dirty="0"/>
            </a:p>
          </p:txBody>
        </p:sp>
      </p:grpSp>
      <p:pic>
        <p:nvPicPr>
          <p:cNvPr id="7170" name="Picture 2" descr="http://www.all-athletics.com/pt/files/imagecache/photos_preview_nowm/photos/m100m_start_zurich_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7664"/>
            <a:ext cx="3289630" cy="21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323528" y="260648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800" dirty="0" smtClean="0">
                <a:solidFill>
                  <a:schemeClr val="accent6">
                    <a:lumMod val="75000"/>
                  </a:schemeClr>
                </a:solidFill>
              </a:rPr>
              <a:t>CAPACIDADES FÍSICAS</a:t>
            </a: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(Capacidades Condicionais e Coordenativas)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72200" y="64283"/>
            <a:ext cx="2615476" cy="432048"/>
          </a:xfrm>
        </p:spPr>
        <p:txBody>
          <a:bodyPr>
            <a:no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EDUCAÇÃO FÍSICA </a:t>
            </a:r>
            <a:r>
              <a:rPr lang="pt-PT" sz="1400" dirty="0">
                <a:solidFill>
                  <a:schemeClr val="bg1"/>
                </a:solidFill>
              </a:rPr>
              <a:t>- 2º Ciclo</a:t>
            </a:r>
          </a:p>
        </p:txBody>
      </p:sp>
      <p:pic>
        <p:nvPicPr>
          <p:cNvPr id="1026" name="Imagem 1" descr="Rectangulo office pe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52808" cy="77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7544" y="1844824"/>
            <a:ext cx="528518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97744" y="2996952"/>
            <a:ext cx="803469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 smtClean="0">
                <a:solidFill>
                  <a:schemeClr val="tx1"/>
                </a:solidFill>
              </a:rPr>
              <a:t>É a capacidade que permite realizar uma sequência de exercícios de forma coordenada ou ajustar as </a:t>
            </a:r>
            <a:r>
              <a:rPr lang="pt-PT" sz="1800" dirty="0" err="1" smtClean="0">
                <a:solidFill>
                  <a:schemeClr val="tx1"/>
                </a:solidFill>
              </a:rPr>
              <a:t>ações</a:t>
            </a:r>
            <a:r>
              <a:rPr lang="pt-PT" sz="1800" dirty="0" smtClean="0">
                <a:solidFill>
                  <a:schemeClr val="tx1"/>
                </a:solidFill>
              </a:rPr>
              <a:t> motoras às situações.</a:t>
            </a:r>
            <a:endParaRPr lang="pt-PT" sz="1800" dirty="0">
              <a:solidFill>
                <a:schemeClr val="tx1"/>
              </a:solidFill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67544" y="4005064"/>
            <a:ext cx="8054411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>
                <a:solidFill>
                  <a:schemeClr val="tx1"/>
                </a:solidFill>
              </a:rPr>
              <a:t>É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a capacidade de garantir uma boa combinação </a:t>
            </a:r>
            <a:r>
              <a:rPr lang="pt-PT" dirty="0" smtClean="0">
                <a:solidFill>
                  <a:schemeClr val="tx1"/>
                </a:solidFill>
              </a:rPr>
              <a:t>de movimentos</a:t>
            </a:r>
            <a:r>
              <a:rPr lang="pt-PT" dirty="0">
                <a:solidFill>
                  <a:schemeClr val="tx1"/>
                </a:solidFill>
              </a:rPr>
              <a:t>, de modo a que estes se desenvolvam ao mesmo tempo ou em sucessão. </a:t>
            </a:r>
            <a:endParaRPr lang="pt-PT" dirty="0" smtClean="0">
              <a:solidFill>
                <a:schemeClr val="tx1"/>
              </a:solidFill>
            </a:endParaRPr>
          </a:p>
          <a:p>
            <a:pPr algn="just"/>
            <a:endParaRPr lang="pt-PT" sz="2000" dirty="0">
              <a:solidFill>
                <a:schemeClr val="tx1"/>
              </a:solidFill>
            </a:endParaRP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Permite </a:t>
            </a:r>
            <a:r>
              <a:rPr lang="pt-PT" dirty="0">
                <a:solidFill>
                  <a:schemeClr val="tx1"/>
                </a:solidFill>
              </a:rPr>
              <a:t>fazer a ligação de habilidades motoras como corrida e salto, impulso e lançamento </a:t>
            </a:r>
            <a:r>
              <a:rPr lang="pt-PT" dirty="0" smtClean="0">
                <a:solidFill>
                  <a:schemeClr val="tx1"/>
                </a:solidFill>
              </a:rPr>
              <a:t>e de </a:t>
            </a:r>
            <a:r>
              <a:rPr lang="pt-PT" dirty="0">
                <a:solidFill>
                  <a:schemeClr val="tx1"/>
                </a:solidFill>
              </a:rPr>
              <a:t>movimentos de membros superiores e </a:t>
            </a:r>
            <a:r>
              <a:rPr lang="pt-PT" dirty="0" smtClean="0">
                <a:solidFill>
                  <a:schemeClr val="tx1"/>
                </a:solidFill>
              </a:rPr>
              <a:t>inferiores, </a:t>
            </a:r>
            <a:r>
              <a:rPr lang="pt-PT" dirty="0">
                <a:solidFill>
                  <a:schemeClr val="tx1"/>
                </a:solidFill>
              </a:rPr>
              <a:t>como na natação, nos saltos, etc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PT" sz="2000" dirty="0">
              <a:solidFill>
                <a:schemeClr val="tx1"/>
              </a:solidFill>
            </a:endParaRPr>
          </a:p>
          <a:p>
            <a:pPr algn="just"/>
            <a:r>
              <a:rPr lang="pt-PT" dirty="0">
                <a:solidFill>
                  <a:schemeClr val="tx1"/>
                </a:solidFill>
              </a:rPr>
              <a:t>Possibilita também que os movimentos sejam </a:t>
            </a:r>
            <a:r>
              <a:rPr lang="pt-PT" dirty="0" smtClean="0">
                <a:solidFill>
                  <a:schemeClr val="tx1"/>
                </a:solidFill>
              </a:rPr>
              <a:t>sincronizados no tempo e no espaço.</a:t>
            </a:r>
            <a:endParaRPr lang="pt-PT" dirty="0">
              <a:solidFill>
                <a:schemeClr val="tx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477667" y="1264085"/>
            <a:ext cx="1872208" cy="1512060"/>
            <a:chOff x="943405" y="1083982"/>
            <a:chExt cx="1226343" cy="1226343"/>
          </a:xfrm>
        </p:grpSpPr>
        <p:sp>
          <p:nvSpPr>
            <p:cNvPr id="16" name="Oval 15"/>
            <p:cNvSpPr/>
            <p:nvPr/>
          </p:nvSpPr>
          <p:spPr>
            <a:xfrm>
              <a:off x="943405" y="1083982"/>
              <a:ext cx="1226343" cy="12263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036422" y="1263576"/>
              <a:ext cx="1037675" cy="867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Coordenação</a:t>
              </a:r>
              <a:endParaRPr lang="pt-PT" sz="2000" kern="1200" dirty="0"/>
            </a:p>
          </p:txBody>
        </p:sp>
      </p:grpSp>
      <p:pic>
        <p:nvPicPr>
          <p:cNvPr id="9218" name="Picture 2" descr="http://www.codigodiamante.com/wp-content/uploads/2011/03/5_minute_jump_ro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28" y="402835"/>
            <a:ext cx="3156456" cy="23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ítulo 2"/>
          <p:cNvSpPr txBox="1">
            <a:spLocks/>
          </p:cNvSpPr>
          <p:nvPr/>
        </p:nvSpPr>
        <p:spPr>
          <a:xfrm>
            <a:off x="323528" y="260648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800" dirty="0" smtClean="0">
                <a:solidFill>
                  <a:schemeClr val="accent6">
                    <a:lumMod val="75000"/>
                  </a:schemeClr>
                </a:solidFill>
              </a:rPr>
              <a:t>CAPACIDADES FÍSICAS</a:t>
            </a:r>
          </a:p>
          <a:p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 (Capacidades Condicionais e Coordenativas)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2328</Words>
  <Application>Microsoft Office PowerPoint</Application>
  <PresentationFormat>Apresentação no Ecrã (4:3)</PresentationFormat>
  <Paragraphs>304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38</vt:i4>
      </vt:variant>
    </vt:vector>
  </HeadingPairs>
  <TitlesOfParts>
    <vt:vector size="39" baseType="lpstr">
      <vt:lpstr>Tema do Office</vt:lpstr>
      <vt:lpstr>EDUCAÇÃO FÍSICA  2º Ciclo</vt:lpstr>
      <vt:lpstr>EDUCAÇÃO FÍSICA – 2º Ciclo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Apresentação do PowerPoint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EDUCAÇÃO FÍSICA - 2º Ciclo</vt:lpstr>
      <vt:lpstr>MANUTENÇÃO DA POSTURA E PRODUÇÃO DE MOVIMENTO</vt:lpstr>
      <vt:lpstr>MANUTENÇÃO DA POSTURA E PRODUÇÃO DE MOVIMENTO</vt:lpstr>
      <vt:lpstr>EDUCAÇÃO FÍSICA - 2º Ciclo</vt:lpstr>
      <vt:lpstr>MANUTENÇÃO DA POSTURA E PRODUÇÃO DE MOVIMENTO</vt:lpstr>
      <vt:lpstr>EDUCAÇÃO FÍSICA - 2º Ciclo</vt:lpstr>
      <vt:lpstr>EDUCAÇÃO FÍSICA – 2º Ciclo</vt:lpstr>
      <vt:lpstr>EDUCAÇÃO FÍSICA – 2º Ciclo</vt:lpstr>
      <vt:lpstr>EDUCAÇÃO FÍSICA -2º Ciclo</vt:lpstr>
      <vt:lpstr>EDUCAÇÃO FÍSICA – 2º Ciclo</vt:lpstr>
      <vt:lpstr>EDUCAÇÃO FÍSICA – 2º Ciclo</vt:lpstr>
      <vt:lpstr>MANUTENÇÃO DA POSTURA E PRODUÇÃO DE MOVIMENTO</vt:lpstr>
      <vt:lpstr>MANUTENÇÃO DA POSTURA E PRODUÇÃO DE MOVIMENTO</vt:lpstr>
      <vt:lpstr>Apresentação do PowerPoint</vt:lpstr>
      <vt:lpstr>Quadro Síntese  Efeitos produzidos pelo exercício físico</vt:lpstr>
      <vt:lpstr>EDUCAÇÃO FÍSICA – 2º Ciclo </vt:lpstr>
      <vt:lpstr>EDUCAÇÃO FÍSICA – 2º Ciclo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FÍSICA Cef 2</dc:title>
  <dc:creator>Professor</dc:creator>
  <cp:lastModifiedBy>Professor</cp:lastModifiedBy>
  <cp:revision>85</cp:revision>
  <cp:lastPrinted>2012-11-02T10:49:36Z</cp:lastPrinted>
  <dcterms:created xsi:type="dcterms:W3CDTF">2011-12-02T09:22:13Z</dcterms:created>
  <dcterms:modified xsi:type="dcterms:W3CDTF">2016-10-26T11:28:41Z</dcterms:modified>
</cp:coreProperties>
</file>